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648" r:id="rId1"/>
  </p:sldMasterIdLst>
  <p:sldIdLst>
    <p:sldId id="258" r:id="rId2"/>
    <p:sldId id="257" r:id="rId3"/>
    <p:sldId id="310" r:id="rId4"/>
    <p:sldId id="267" r:id="rId5"/>
    <p:sldId id="268" r:id="rId6"/>
    <p:sldId id="269" r:id="rId7"/>
    <p:sldId id="311" r:id="rId8"/>
    <p:sldId id="312" r:id="rId9"/>
    <p:sldId id="313" r:id="rId10"/>
    <p:sldId id="314" r:id="rId11"/>
    <p:sldId id="315" r:id="rId12"/>
    <p:sldId id="324" r:id="rId13"/>
    <p:sldId id="316" r:id="rId14"/>
    <p:sldId id="317" r:id="rId15"/>
    <p:sldId id="321" r:id="rId16"/>
    <p:sldId id="318" r:id="rId17"/>
    <p:sldId id="32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2" autoAdjust="0"/>
    <p:restoredTop sz="94660"/>
  </p:normalViewPr>
  <p:slideViewPr>
    <p:cSldViewPr snapToGrid="0">
      <p:cViewPr varScale="1">
        <p:scale>
          <a:sx n="60" d="100"/>
          <a:sy n="60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C025-CD7A-4966-867E-81CF82B15267}" type="datetime2">
              <a:rPr lang="en-US" smtClean="0"/>
              <a:t>Thursday, September 23,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90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kumimoji="1"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.png"/><Relationship Id="rId4" Type="http://schemas.openxmlformats.org/officeDocument/2006/relationships/hyperlink" Target="http://www.raspberrypi.org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5CEB97-E5F6-4114-87AA-47F847FA8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自習、エッジ</a:t>
            </a:r>
            <a:r>
              <a:rPr kumimoji="1" lang="en-US" altLang="ja-JP" dirty="0"/>
              <a:t>AI</a:t>
            </a:r>
            <a:br>
              <a:rPr kumimoji="1" lang="en-US" altLang="ja-JP" dirty="0"/>
            </a:br>
            <a:r>
              <a:rPr kumimoji="1" lang="ja-JP" altLang="en-US" dirty="0"/>
              <a:t>（</a:t>
            </a:r>
            <a:r>
              <a:rPr kumimoji="1" lang="en-US" altLang="ja-JP"/>
              <a:t>3</a:t>
            </a:r>
            <a:r>
              <a:rPr kumimoji="1" lang="ja-JP" altLang="en-US"/>
              <a:t>回目</a:t>
            </a:r>
            <a:r>
              <a:rPr kumimoji="1" lang="ja-JP" altLang="en-US" dirty="0"/>
              <a:t>）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D69B29B-24DD-4A24-968B-5153F7890E7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2800243"/>
            <a:ext cx="10363826" cy="21086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ja-JP" sz="2800" b="1" dirty="0"/>
              <a:t>AI</a:t>
            </a:r>
            <a:r>
              <a:rPr kumimoji="1" lang="ja-JP" altLang="en-US" sz="2800" b="1" dirty="0"/>
              <a:t>プログラムを、学習と推測に分離し、少し高性能な</a:t>
            </a:r>
            <a:r>
              <a:rPr kumimoji="1" lang="en-US" altLang="ja-JP" sz="2800" b="1" dirty="0"/>
              <a:t>PC</a:t>
            </a:r>
            <a:r>
              <a:rPr kumimoji="1" lang="ja-JP" altLang="en-US" sz="2800" b="1" dirty="0"/>
              <a:t>で学習を行い、推測はエッジ</a:t>
            </a:r>
            <a:r>
              <a:rPr kumimoji="1" lang="en-US" altLang="ja-JP" sz="2800" b="1" dirty="0"/>
              <a:t>AI</a:t>
            </a:r>
            <a:r>
              <a:rPr kumimoji="1" lang="ja-JP" altLang="en-US" sz="2800" b="1" dirty="0"/>
              <a:t>（ラズベリーパイなど）で行うことを考えます。</a:t>
            </a:r>
            <a:endParaRPr kumimoji="1" lang="en-US" altLang="ja-JP" sz="2800" b="1" dirty="0"/>
          </a:p>
          <a:p>
            <a:pPr marL="0" indent="0">
              <a:buNone/>
            </a:pPr>
            <a:r>
              <a:rPr kumimoji="1" lang="ja-JP" altLang="en-US" sz="2800" b="1" dirty="0"/>
              <a:t>こうしたエッジ</a:t>
            </a:r>
            <a:r>
              <a:rPr kumimoji="1" lang="en-US" altLang="ja-JP" sz="2800" b="1" dirty="0"/>
              <a:t>AI</a:t>
            </a:r>
            <a:r>
              <a:rPr kumimoji="1" lang="ja-JP" altLang="en-US" sz="2800" b="1" dirty="0"/>
              <a:t>システム作成についての自習用パワーポイントです。</a:t>
            </a:r>
            <a:endParaRPr kumimoji="1" lang="en-US" altLang="ja-JP" sz="2800" b="1" dirty="0"/>
          </a:p>
          <a:p>
            <a:pPr marL="0" indent="0">
              <a:buNone/>
            </a:pPr>
            <a:r>
              <a:rPr kumimoji="1" lang="ja-JP" altLang="en-US" sz="2800" b="1" dirty="0"/>
              <a:t>数回に分けて講義します。今回は</a:t>
            </a:r>
            <a:r>
              <a:rPr kumimoji="1" lang="en-US" altLang="ja-JP" sz="2800" b="1" dirty="0"/>
              <a:t>3</a:t>
            </a:r>
            <a:r>
              <a:rPr kumimoji="1" lang="ja-JP" altLang="en-US" sz="2800" b="1" dirty="0"/>
              <a:t>回目です。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9F74400-BFBD-48B8-82F9-B9934855B25D}"/>
              </a:ext>
            </a:extLst>
          </p:cNvPr>
          <p:cNvSpPr txBox="1"/>
          <p:nvPr/>
        </p:nvSpPr>
        <p:spPr>
          <a:xfrm>
            <a:off x="5614737" y="5390147"/>
            <a:ext cx="5502442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公立諏訪東京理科大学　地域連携研究開発機構</a:t>
            </a:r>
            <a:endParaRPr kumimoji="1" lang="en-US" altLang="ja-JP" dirty="0"/>
          </a:p>
          <a:p>
            <a:r>
              <a:rPr kumimoji="1" lang="ja-JP" altLang="en-US" dirty="0"/>
              <a:t>技術相談等のお問い合わせ先</a:t>
            </a:r>
            <a:endParaRPr kumimoji="1" lang="en-US" altLang="ja-JP" dirty="0"/>
          </a:p>
          <a:p>
            <a:r>
              <a:rPr kumimoji="1" lang="ja-JP" altLang="en-US" dirty="0"/>
              <a:t>　　</a:t>
            </a:r>
            <a:r>
              <a:rPr kumimoji="1" lang="en-US" altLang="ja-JP" dirty="0"/>
              <a:t>Tel 0266-73-1345  e-mail sangaku@admin.sus.ac.jp</a:t>
            </a:r>
            <a:endParaRPr kumimoji="1" lang="ja-JP" altLang="en-US" dirty="0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5CD227CE-D687-4B96-9FB5-145FD69329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88"/>
    </mc:Choice>
    <mc:Fallback xmlns="">
      <p:transition spd="slow" advTm="344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33508"/>
            <a:ext cx="10364451" cy="1162156"/>
          </a:xfrm>
        </p:spPr>
        <p:txBody>
          <a:bodyPr/>
          <a:lstStyle/>
          <a:p>
            <a:r>
              <a:rPr kumimoji="1" lang="en-US" altLang="ja-JP" b="1" dirty="0"/>
              <a:t>2.3 </a:t>
            </a:r>
            <a:r>
              <a:rPr kumimoji="1" lang="ja-JP" altLang="en-US" b="1" dirty="0"/>
              <a:t>画像分類（８）　計算結果２</a:t>
            </a:r>
            <a:br>
              <a:rPr kumimoji="1" lang="en-US" altLang="ja-JP" b="1" dirty="0"/>
            </a:br>
            <a:endParaRPr kumimoji="1" lang="ja-JP" altLang="en-US" dirty="0"/>
          </a:p>
        </p:txBody>
      </p:sp>
      <p:pic>
        <p:nvPicPr>
          <p:cNvPr id="4" name="図 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750814F3-A1CD-4D44-AEE7-2E3CA26768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622" y="1086624"/>
            <a:ext cx="10122568" cy="5691166"/>
          </a:xfrm>
          <a:prstGeom prst="rect">
            <a:avLst/>
          </a:prstGeom>
        </p:spPr>
      </p:pic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5CF85B8F-337E-4C50-9778-C7752D0777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29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30"/>
    </mc:Choice>
    <mc:Fallback xmlns="">
      <p:transition spd="slow" advTm="21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7465"/>
            <a:ext cx="10364451" cy="857356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</a:t>
            </a:r>
            <a:r>
              <a:rPr kumimoji="1" lang="en-US" altLang="ja-JP" b="1" dirty="0"/>
              <a:t>4</a:t>
            </a:r>
            <a:r>
              <a:rPr kumimoji="1" lang="ja-JP" altLang="en-US" b="1" dirty="0"/>
              <a:t>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A398E-F6B6-47B4-8659-46305C99938E}"/>
              </a:ext>
            </a:extLst>
          </p:cNvPr>
          <p:cNvSpPr txBox="1"/>
          <p:nvPr/>
        </p:nvSpPr>
        <p:spPr>
          <a:xfrm>
            <a:off x="3047999" y="1074821"/>
            <a:ext cx="6096000" cy="576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3.1 </a:t>
            </a:r>
            <a:r>
              <a:rPr kumimoji="1" lang="en-US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OS</a:t>
            </a:r>
            <a:r>
              <a:rPr kumimoji="1" lang="ja-JP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のインストール</a:t>
            </a:r>
            <a:r>
              <a:rPr kumimoji="1" lang="ja-JP" altLang="en-US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1" lang="en-US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1</a:t>
            </a:r>
            <a:r>
              <a:rPr kumimoji="1" lang="ja-JP" altLang="en-US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endParaRPr kumimoji="1" lang="ja-JP" altLang="ja-JP" sz="2800" b="1" i="0" u="none" strike="noStrike" kern="1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DCC92E-4B59-4B91-817B-30D5BA1CDE13}"/>
              </a:ext>
            </a:extLst>
          </p:cNvPr>
          <p:cNvSpPr txBox="1"/>
          <p:nvPr/>
        </p:nvSpPr>
        <p:spPr>
          <a:xfrm>
            <a:off x="913774" y="1827007"/>
            <a:ext cx="1036445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ラズベリーパイでは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OS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microSD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16GB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以上推奨、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FAT32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形式でフォーマット済みに書き込んで使います。ここでは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Raspberry Pi Imager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を使って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OS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Raspbian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Linux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の一種）を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microSD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に書き込みインストールする方法を紹介します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(2021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年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3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5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日時点での方法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) 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。なお、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microSD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カードは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PC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に挿入されているものとします。</a:t>
            </a:r>
          </a:p>
          <a:p>
            <a:pPr algn="just"/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742950" lvl="1" indent="-285750" algn="just">
              <a:buFont typeface="+mj-lt"/>
              <a:buAutoNum type="arabicParenBoth"/>
            </a:pP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PC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</a:t>
            </a:r>
            <a:r>
              <a:rPr lang="en-US" altLang="ja-JP" sz="2400" u="sng" kern="100" dirty="0">
                <a:solidFill>
                  <a:srgbClr val="0563C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  <a:hlinkClick r:id="rId4"/>
              </a:rPr>
              <a:t>www.raspberrypi.org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を開き、上方の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Software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をクリックします。</a:t>
            </a:r>
          </a:p>
          <a:p>
            <a:pPr marL="742950" lvl="1" indent="-285750" algn="just">
              <a:buFont typeface="+mj-lt"/>
              <a:buAutoNum type="arabicParenBoth"/>
            </a:pP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表示された画面の左側の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Raspberry Pi imager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をクリックし、表示された画面の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Download for Windows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をクリックすると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imager_1.5.exe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がダウンロードされます。</a:t>
            </a: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B5E72C0A-E5DB-4D45-8BFB-4736ED0400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1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718"/>
    </mc:Choice>
    <mc:Fallback xmlns="">
      <p:transition spd="slow" advTm="82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7465"/>
            <a:ext cx="10364451" cy="857356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A398E-F6B6-47B4-8659-46305C99938E}"/>
              </a:ext>
            </a:extLst>
          </p:cNvPr>
          <p:cNvSpPr txBox="1"/>
          <p:nvPr/>
        </p:nvSpPr>
        <p:spPr>
          <a:xfrm>
            <a:off x="3047999" y="1074821"/>
            <a:ext cx="6096000" cy="576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3.1 </a:t>
            </a:r>
            <a:r>
              <a:rPr kumimoji="1" lang="en-US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OS</a:t>
            </a:r>
            <a:r>
              <a:rPr kumimoji="1" lang="ja-JP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のインストール</a:t>
            </a:r>
            <a:r>
              <a:rPr kumimoji="1" lang="ja-JP" altLang="en-US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1" lang="en-US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</a:t>
            </a:r>
            <a:r>
              <a:rPr kumimoji="1" lang="ja-JP" altLang="en-US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endParaRPr kumimoji="1" lang="ja-JP" altLang="ja-JP" sz="2800" b="1" i="0" u="none" strike="noStrike" kern="1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423297C-8FF7-413C-B396-DBF34D744297}"/>
              </a:ext>
            </a:extLst>
          </p:cNvPr>
          <p:cNvSpPr txBox="1"/>
          <p:nvPr/>
        </p:nvSpPr>
        <p:spPr>
          <a:xfrm>
            <a:off x="608350" y="1699580"/>
            <a:ext cx="1036445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1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3</a:t>
            </a: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ダウンロードされた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imager_1.5.exe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というファイルをダブルクリックし、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Install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をクリックします。終了したら、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Run Raspberry Pi Imager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の前の□にチェックが入っていることを確認し、下の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Finish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をクリックします。</a:t>
            </a:r>
          </a:p>
          <a:p>
            <a:pPr marL="457200" marR="0" lvl="1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4</a:t>
            </a: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Raspberry Pi Imager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が起動したら、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CHOOSE OS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をクリックしまう。</a:t>
            </a:r>
          </a:p>
          <a:p>
            <a:pPr marL="457200" marR="0" lvl="1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5</a:t>
            </a: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次の画面が表示されたら、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Raspberry Pi OS(32bit)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をクリックします。</a:t>
            </a:r>
          </a:p>
          <a:p>
            <a:pPr marL="457200" marR="0" lvl="1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6</a:t>
            </a: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その後、（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4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）と同じ画面が表示されますので、ここで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CHOOSE SD CARD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をクリックし、画面に挿入した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SD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カードの容量等が表示されます。これををクリックします。</a:t>
            </a:r>
          </a:p>
          <a:p>
            <a:pPr marL="457200" marR="0" lvl="1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7</a:t>
            </a: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表示された画面で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WRITE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YES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をクリックするとインストールが始まります。</a:t>
            </a:r>
            <a:endParaRPr kumimoji="0" lang="ja-JP" altLang="en-US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9FA6661A-FD4B-4663-84C0-2382437DD6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2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753"/>
    </mc:Choice>
    <mc:Fallback xmlns="">
      <p:transition spd="slow" advTm="637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7465"/>
            <a:ext cx="10364451" cy="857356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A398E-F6B6-47B4-8659-46305C99938E}"/>
              </a:ext>
            </a:extLst>
          </p:cNvPr>
          <p:cNvSpPr txBox="1"/>
          <p:nvPr/>
        </p:nvSpPr>
        <p:spPr>
          <a:xfrm>
            <a:off x="3047999" y="1074821"/>
            <a:ext cx="6096000" cy="576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3.1 </a:t>
            </a:r>
            <a:r>
              <a:rPr kumimoji="1" lang="en-US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OS</a:t>
            </a:r>
            <a:r>
              <a:rPr kumimoji="1" lang="ja-JP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のインストール</a:t>
            </a:r>
            <a:r>
              <a:rPr kumimoji="1" lang="ja-JP" altLang="en-US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1" lang="en-US" altLang="ja-JP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3</a:t>
            </a:r>
            <a:r>
              <a:rPr kumimoji="1" lang="ja-JP" altLang="en-US" sz="2800" b="1" i="0" u="none" strike="noStrike" kern="1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endParaRPr kumimoji="1" lang="ja-JP" altLang="ja-JP" sz="2800" b="1" i="0" u="none" strike="noStrike" kern="1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423297C-8FF7-413C-B396-DBF34D744297}"/>
              </a:ext>
            </a:extLst>
          </p:cNvPr>
          <p:cNvSpPr txBox="1"/>
          <p:nvPr/>
        </p:nvSpPr>
        <p:spPr>
          <a:xfrm>
            <a:off x="463972" y="1932177"/>
            <a:ext cx="1036445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1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8</a:t>
            </a: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インストールが終了すると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You can remove the SD card from the reader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と表示されますので、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SD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カードを取り出し、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CONTINUE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をクリックし、次に右上の×をクリックして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SD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への書き込みは終了です。</a:t>
            </a:r>
          </a:p>
          <a:p>
            <a:pPr marR="0" lvl="1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9</a:t>
            </a:r>
            <a:r>
              <a:rPr kumimoji="0" lang="ja-JP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書き込みが済んだ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SD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をラズベリーパイに挿入、モニター、キーボード、マウスを接続し、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USB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電源（これがスイッチとなります）を接続すればラズベリーパイは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ON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状態となります。ここで、国名等の初期設定を聞いてくるので設定してください。終了は画面右上のメニューアイコン（ラズベリーのマーク）をクリックし、</a:t>
            </a:r>
            <a:r>
              <a:rPr kumimoji="0" lang="ja-JP" altLang="ja-JP" sz="2400" b="0" i="0" u="sng" strike="noStrike" kern="1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ログアウト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をクリック、出てきた表示の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Shutdown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をクリックすれば電源が</a:t>
            </a:r>
            <a:r>
              <a:rPr kumimoji="0" lang="en-US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off</a:t>
            </a:r>
            <a:r>
              <a:rPr kumimoji="0" lang="ja-JP" altLang="ja-JP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となります。なお、最初の時に、国名等を聞いてくるのでそのセットアップをしてください（しないとデフォルトの値が入ります）。</a:t>
            </a: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D4B497A0-8476-4F44-859F-D6E3A71EA0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1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333"/>
    </mc:Choice>
    <mc:Fallback xmlns="">
      <p:transition spd="slow" advTm="76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7465"/>
            <a:ext cx="10364451" cy="857356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A398E-F6B6-47B4-8659-46305C99938E}"/>
              </a:ext>
            </a:extLst>
          </p:cNvPr>
          <p:cNvSpPr txBox="1"/>
          <p:nvPr/>
        </p:nvSpPr>
        <p:spPr>
          <a:xfrm>
            <a:off x="1989219" y="914400"/>
            <a:ext cx="7892717" cy="633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  <a:buClr>
                <a:prstClr val="black"/>
              </a:buClr>
              <a:defRPr/>
            </a:pPr>
            <a:r>
              <a:rPr kumimoji="1" lang="en-US" altLang="ja-JP" sz="3200" b="1" dirty="0"/>
              <a:t>3.2  </a:t>
            </a:r>
            <a:r>
              <a:rPr kumimoji="1" lang="en-US" altLang="ja-JP" sz="3200" b="1" dirty="0" err="1"/>
              <a:t>Keras</a:t>
            </a:r>
            <a:r>
              <a:rPr kumimoji="1" lang="ja-JP" altLang="en-US" sz="3200" b="1" dirty="0"/>
              <a:t>と</a:t>
            </a:r>
            <a:r>
              <a:rPr kumimoji="1" lang="en-US" altLang="ja-JP" sz="3200" b="1" dirty="0" err="1"/>
              <a:t>Tensorflow</a:t>
            </a:r>
            <a:r>
              <a:rPr kumimoji="1" lang="ja-JP" altLang="en-US" sz="3200" b="1" dirty="0"/>
              <a:t>等をインストール</a:t>
            </a:r>
            <a:endParaRPr kumimoji="1" lang="ja-JP" altLang="ja-JP" sz="2800" b="1" i="0" u="none" strike="noStrike" kern="1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135A7F1-E898-49EC-854D-908A1400BF92}"/>
              </a:ext>
            </a:extLst>
          </p:cNvPr>
          <p:cNvSpPr txBox="1"/>
          <p:nvPr/>
        </p:nvSpPr>
        <p:spPr>
          <a:xfrm>
            <a:off x="825854" y="2090172"/>
            <a:ext cx="1021944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13335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ラズベリーパイで深層学習用のライブラリー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をインストールします。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では、バックエンドで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が動きますので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もインストールします。また、深層学習のプログラムで使用するいくつかのライブラリーもインストールします。なお、インターネットにはつながっているものとします。</a:t>
            </a:r>
          </a:p>
          <a:p>
            <a:pPr marL="742950" lvl="1" indent="-285750" algn="just">
              <a:buFont typeface="+mj-lt"/>
              <a:buAutoNum type="arabicParenBoth"/>
            </a:pP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ラズベリーパイ</a:t>
            </a:r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起動し（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USB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電源を差し込む）、上方のバー内のターミナルをクリックしてターミナル画面を表示します。</a:t>
            </a: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5F306D8B-4AE5-4DE5-8997-850786898A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0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8"/>
    </mc:Choice>
    <mc:Fallback>
      <p:transition spd="slow" advTm="40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7465"/>
            <a:ext cx="10364451" cy="857356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A398E-F6B6-47B4-8659-46305C99938E}"/>
              </a:ext>
            </a:extLst>
          </p:cNvPr>
          <p:cNvSpPr txBox="1"/>
          <p:nvPr/>
        </p:nvSpPr>
        <p:spPr>
          <a:xfrm>
            <a:off x="1989219" y="914400"/>
            <a:ext cx="7892717" cy="633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3.2  </a:t>
            </a:r>
            <a:r>
              <a:rPr kumimoji="1" lang="en-US" altLang="ja-JP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Keras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と</a:t>
            </a:r>
            <a:r>
              <a:rPr kumimoji="1" lang="en-US" altLang="ja-JP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Tensorflow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等をインストール</a:t>
            </a:r>
            <a:endParaRPr kumimoji="1" lang="ja-JP" altLang="ja-JP" sz="2800" b="1" i="0" u="none" strike="noStrike" kern="1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CF742E4-28E3-4744-A652-3E70AAE77AF9}"/>
              </a:ext>
            </a:extLst>
          </p:cNvPr>
          <p:cNvSpPr txBox="1"/>
          <p:nvPr/>
        </p:nvSpPr>
        <p:spPr>
          <a:xfrm>
            <a:off x="913774" y="1788616"/>
            <a:ext cx="980172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/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</a:t>
            </a:r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ターミナル内で以下のコマンドを打ち込む（一部異な</a:t>
            </a:r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るところがあり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ますが、詳しくは、「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Raspberry Pi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ではじめる機械学習」をみてください。公立諏訪東京理科大学の図書館にあります）</a:t>
            </a:r>
          </a:p>
          <a:p>
            <a:pPr marL="49530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sudo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apt-get update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49530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sudo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apt-get install 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liblapack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-dev libhdf5-dev python-h5py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49530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sudo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apt-get install python-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sklearn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49530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sudo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apt-get install python-pandas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49530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sudo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pip install 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==1.14.0 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400050" indent="-40005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 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sudo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pip install 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==2.2.4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66700" indent="-266700" algn="just"/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 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 将来バージョンが変更になることを予想し、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はバージョンを指定してインストールしています。</a:t>
            </a: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FF742A8F-362F-4474-B1B6-8B06682A64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799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762"/>
    </mc:Choice>
    <mc:Fallback>
      <p:transition spd="slow" advTm="397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7465"/>
            <a:ext cx="10364451" cy="857356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A398E-F6B6-47B4-8659-46305C99938E}"/>
              </a:ext>
            </a:extLst>
          </p:cNvPr>
          <p:cNvSpPr txBox="1"/>
          <p:nvPr/>
        </p:nvSpPr>
        <p:spPr>
          <a:xfrm>
            <a:off x="2727157" y="1074821"/>
            <a:ext cx="6096000" cy="576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3.3</a:t>
            </a:r>
            <a:r>
              <a:rPr kumimoji="1" lang="ja-JP" altLang="en-US" sz="2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　学習</a:t>
            </a:r>
            <a:endParaRPr kumimoji="1" lang="ja-JP" altLang="ja-JP" sz="2800" b="1" i="0" u="none" strike="noStrike" kern="1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F2BCAFC-8A20-4493-8B4D-EDDCA6DE9A18}"/>
              </a:ext>
            </a:extLst>
          </p:cNvPr>
          <p:cNvSpPr txBox="1"/>
          <p:nvPr/>
        </p:nvSpPr>
        <p:spPr>
          <a:xfrm>
            <a:off x="1243263" y="2228328"/>
            <a:ext cx="970547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ホームディレクトリに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プログラム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iris_learn.py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および入力ファイル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iris_train.csv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があるとします。ラズベリーパイは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on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状態。</a:t>
            </a:r>
          </a:p>
          <a:p>
            <a:pPr marL="342900" lvl="0" indent="-342900" algn="just">
              <a:buFont typeface="+mj-lt"/>
              <a:buAutoNum type="arabicParenBoth"/>
            </a:pP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ターミナルを開き（ターミナルをクリック）以下のコマンドを打ち込みます。</a:t>
            </a:r>
          </a:p>
          <a:p>
            <a:pPr marL="228600" algn="just"/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python iris_learn.py 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（この後、リターンすると動きます）</a:t>
            </a:r>
          </a:p>
          <a:p>
            <a:pPr lvl="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この例では画面に結果が表示されます（出力があれば、例えば「学習済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モデル」および「出力ファイル」がホームディレクトリに出力されます。</a:t>
            </a:r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学習は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google 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colab</a:t>
            </a:r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で行い、作成した学習済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モデルをホームディレクトリにコピーして、次ページの推測を行うことも可能です。</a:t>
            </a:r>
            <a:endParaRPr lang="en-US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lvl="0" algn="just"/>
            <a:r>
              <a:rPr lang="ja-JP" altLang="en-US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多分その方が計算が早いと思います。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59CB92BD-E03E-4B4A-9281-889758B1D4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12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869"/>
    </mc:Choice>
    <mc:Fallback>
      <p:transition spd="slow" advTm="113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7465"/>
            <a:ext cx="10364451" cy="857356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A398E-F6B6-47B4-8659-46305C99938E}"/>
              </a:ext>
            </a:extLst>
          </p:cNvPr>
          <p:cNvSpPr txBox="1"/>
          <p:nvPr/>
        </p:nvSpPr>
        <p:spPr>
          <a:xfrm>
            <a:off x="3047999" y="1074821"/>
            <a:ext cx="6096000" cy="576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3.4 </a:t>
            </a:r>
            <a:r>
              <a:rPr kumimoji="1" lang="ja-JP" altLang="en-US" sz="28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推測</a:t>
            </a:r>
            <a:endParaRPr kumimoji="1" lang="ja-JP" altLang="ja-JP" sz="2800" b="1" i="0" u="none" strike="noStrike" kern="1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1AD4C6F-BBB5-4E51-A23B-89045D64342C}"/>
              </a:ext>
            </a:extLst>
          </p:cNvPr>
          <p:cNvSpPr txBox="1"/>
          <p:nvPr/>
        </p:nvSpPr>
        <p:spPr>
          <a:xfrm>
            <a:off x="785750" y="1803840"/>
            <a:ext cx="1062049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13335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学習は高性能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PC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等で行い、作成した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モデルを使いラズベリーパイで推測を行うことも可能です（できましたらこちらも試してください、ラズベリーパイにセンサー等をつなぎ、その測定結果を基に推測、制御することができます）。</a:t>
            </a:r>
          </a:p>
          <a:p>
            <a:pPr marL="266700" indent="66675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もし、推測用の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プログラムが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iris_prediction.py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で、それがホームディレクトリにあり、学習済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モデル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(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例えば、</a:t>
            </a:r>
            <a:r>
              <a:rPr lang="en-US" altLang="ja-JP" sz="24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model_architecture.json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weighs.hdf5)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および入力ファイル（例えば、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iris_test.csv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）もホームディレクトリにあれば以下のコマンドを打ち、リターンすると推測が行われます。</a:t>
            </a:r>
          </a:p>
          <a:p>
            <a:pPr marL="533400" algn="just"/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python iris_prediction.py</a:t>
            </a:r>
            <a:endParaRPr lang="ja-JP" altLang="ja-JP" sz="2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28600" algn="just"/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ラズベリーパイで測定、制御を行う場合は、例えば「カラー図解最新</a:t>
            </a:r>
            <a:r>
              <a:rPr lang="en-US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Raspberry Pi</a:t>
            </a:r>
            <a:r>
              <a:rPr lang="ja-JP" altLang="ja-JP" sz="24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で学ぶ電子工作」などの本やネットを参考にしてください。この本は公立諏訪東京理科大学の図書館にもあります。</a:t>
            </a: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23F4B351-D4A5-4725-BF67-21B76AC1D2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9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420"/>
    </mc:Choice>
    <mc:Fallback>
      <p:transition spd="slow" advTm="80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613DC6-436E-42D8-9E67-C138449AC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60420"/>
            <a:ext cx="10364451" cy="809230"/>
          </a:xfrm>
        </p:spPr>
        <p:txBody>
          <a:bodyPr/>
          <a:lstStyle/>
          <a:p>
            <a:r>
              <a:rPr kumimoji="1" lang="ja-JP" altLang="en-US" dirty="0"/>
              <a:t>内容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A30A2D2-46D9-40C1-8504-CC3061D4D4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834063" y="969650"/>
            <a:ext cx="5662864" cy="56708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．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AI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開発環境</a:t>
            </a:r>
            <a:endParaRPr kumimoji="1" lang="en-US" altLang="ja-JP" b="1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　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1.1 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ネットでの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AI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開発環境の使用法</a:t>
            </a:r>
            <a:endParaRPr kumimoji="1" lang="en-US" altLang="ja-JP" b="1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　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1.2 PC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での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AI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開発環境の構築</a:t>
            </a:r>
            <a:endParaRPr kumimoji="1" lang="en-US" altLang="ja-JP" b="1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．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AI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プログラム例</a:t>
            </a:r>
            <a:endParaRPr kumimoji="1" lang="en-US" altLang="ja-JP" b="1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　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2.1 </a:t>
            </a: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特徴量からの分類</a:t>
            </a:r>
            <a:endParaRPr kumimoji="1" lang="en-US" altLang="ja-JP" b="1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　</a:t>
            </a:r>
            <a:r>
              <a:rPr kumimoji="1" lang="en-US" altLang="ja-JP" b="1" dirty="0">
                <a:solidFill>
                  <a:schemeClr val="bg1">
                    <a:lumMod val="75000"/>
                  </a:schemeClr>
                </a:solidFill>
              </a:rPr>
              <a:t>2.2 </a:t>
            </a:r>
            <a:r>
              <a:rPr kumimoji="1" lang="ja-JP" altLang="en-US" b="1">
                <a:solidFill>
                  <a:schemeClr val="bg1">
                    <a:lumMod val="75000"/>
                  </a:schemeClr>
                </a:solidFill>
              </a:rPr>
              <a:t>将来予測</a:t>
            </a:r>
            <a:endParaRPr kumimoji="1" lang="en-US" altLang="ja-JP" b="1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75000"/>
                  </a:schemeClr>
                </a:solidFill>
              </a:rPr>
              <a:t>　</a:t>
            </a:r>
            <a:r>
              <a:rPr kumimoji="1" lang="en-US" altLang="ja-JP" b="1" dirty="0"/>
              <a:t>2.3 </a:t>
            </a:r>
            <a:r>
              <a:rPr kumimoji="1" lang="ja-JP" altLang="en-US" b="1" dirty="0"/>
              <a:t>画像分類</a:t>
            </a:r>
            <a:endParaRPr kumimoji="1" lang="en-US" altLang="ja-JP" b="1" dirty="0"/>
          </a:p>
          <a:p>
            <a:pPr marL="0" indent="0">
              <a:buNone/>
            </a:pPr>
            <a:r>
              <a:rPr kumimoji="1" lang="en-US" altLang="ja-JP" b="1" dirty="0"/>
              <a:t>3</a:t>
            </a:r>
            <a:r>
              <a:rPr kumimoji="1" lang="ja-JP" altLang="en-US" b="1" dirty="0"/>
              <a:t>．ラズベリーパイによるエッジ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 </a:t>
            </a:r>
            <a:endParaRPr kumimoji="1" lang="en-US" altLang="ja-JP" b="1" dirty="0"/>
          </a:p>
          <a:p>
            <a:pPr marL="0" indent="0">
              <a:buNone/>
            </a:pPr>
            <a:r>
              <a:rPr kumimoji="1" lang="ja-JP" altLang="en-US" b="1" dirty="0"/>
              <a:t>　</a:t>
            </a:r>
            <a:r>
              <a:rPr kumimoji="1" lang="en-US" altLang="ja-JP" b="1" dirty="0"/>
              <a:t>3.1 </a:t>
            </a:r>
            <a:r>
              <a:rPr lang="en-US" altLang="ja-JP" sz="1800" b="1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OS</a:t>
            </a:r>
            <a:r>
              <a:rPr lang="ja-JP" altLang="ja-JP" sz="1800" b="1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のインストール</a:t>
            </a:r>
          </a:p>
          <a:p>
            <a:pPr marL="0" indent="0">
              <a:buNone/>
            </a:pPr>
            <a:r>
              <a:rPr kumimoji="1" lang="ja-JP" altLang="en-US" b="1" dirty="0"/>
              <a:t>　</a:t>
            </a:r>
            <a:r>
              <a:rPr kumimoji="1" lang="en-US" altLang="ja-JP" b="1" dirty="0"/>
              <a:t>3.2  </a:t>
            </a:r>
            <a:r>
              <a:rPr kumimoji="1" lang="en-US" altLang="ja-JP" b="1" dirty="0" err="1"/>
              <a:t>Keras</a:t>
            </a:r>
            <a:r>
              <a:rPr kumimoji="1" lang="ja-JP" altLang="en-US" b="1" dirty="0"/>
              <a:t>と</a:t>
            </a:r>
            <a:r>
              <a:rPr kumimoji="1" lang="en-US" altLang="ja-JP" b="1" dirty="0" err="1"/>
              <a:t>Tensorflow</a:t>
            </a:r>
            <a:r>
              <a:rPr kumimoji="1" lang="ja-JP" altLang="en-US" b="1" dirty="0"/>
              <a:t>等をインストール</a:t>
            </a:r>
            <a:endParaRPr kumimoji="1" lang="en-US" altLang="ja-JP" b="1" dirty="0"/>
          </a:p>
          <a:p>
            <a:pPr marL="0" indent="0">
              <a:buNone/>
            </a:pPr>
            <a:r>
              <a:rPr kumimoji="1" lang="ja-JP" altLang="en-US" b="1" dirty="0"/>
              <a:t>　</a:t>
            </a:r>
            <a:r>
              <a:rPr kumimoji="1" lang="en-US" altLang="ja-JP" b="1" dirty="0"/>
              <a:t>3.3 </a:t>
            </a:r>
            <a:r>
              <a:rPr kumimoji="1" lang="ja-JP" altLang="en-US" b="1" dirty="0"/>
              <a:t>学習</a:t>
            </a:r>
            <a:endParaRPr kumimoji="1" lang="en-US" altLang="ja-JP" b="1" dirty="0"/>
          </a:p>
          <a:p>
            <a:pPr marL="0" indent="0">
              <a:buNone/>
            </a:pPr>
            <a:r>
              <a:rPr kumimoji="1" lang="ja-JP" altLang="en-US" b="1" dirty="0"/>
              <a:t>　</a:t>
            </a:r>
            <a:r>
              <a:rPr kumimoji="1" lang="en-US" altLang="ja-JP" b="1" dirty="0"/>
              <a:t>3.4 </a:t>
            </a:r>
            <a:r>
              <a:rPr kumimoji="1" lang="ja-JP" altLang="en-US" b="1" dirty="0"/>
              <a:t>推測</a:t>
            </a:r>
            <a:endParaRPr kumimoji="1" lang="en-US" altLang="ja-JP" b="1" dirty="0"/>
          </a:p>
          <a:p>
            <a:pPr marL="0" indent="0">
              <a:buNone/>
            </a:pPr>
            <a:endParaRPr kumimoji="1" lang="ja-JP" altLang="en-US" dirty="0"/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BEA01351-F3E3-4FDC-A65A-62D2F0D5B6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2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516"/>
    </mc:Choice>
    <mc:Fallback xmlns="">
      <p:transition spd="slow" advTm="565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44379"/>
            <a:ext cx="10364451" cy="1090863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2.3 </a:t>
            </a:r>
            <a:r>
              <a:rPr kumimoji="1" lang="ja-JP" altLang="en-US" b="1" dirty="0"/>
              <a:t>画像分類（</a:t>
            </a:r>
            <a:r>
              <a:rPr kumimoji="1" lang="en-US" altLang="ja-JP" b="1" dirty="0"/>
              <a:t>1</a:t>
            </a:r>
            <a:r>
              <a:rPr kumimoji="1" lang="ja-JP" altLang="en-US" b="1" dirty="0"/>
              <a:t>）</a:t>
            </a:r>
            <a:br>
              <a:rPr kumimoji="1" lang="en-US" altLang="ja-JP" b="1" dirty="0"/>
            </a:b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BCF063-A087-48C7-A95B-AEA34E46736C}"/>
              </a:ext>
            </a:extLst>
          </p:cNvPr>
          <p:cNvSpPr txBox="1"/>
          <p:nvPr/>
        </p:nvSpPr>
        <p:spPr>
          <a:xfrm>
            <a:off x="913773" y="1491552"/>
            <a:ext cx="10364451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プログラムの内容</a:t>
            </a:r>
            <a:endParaRPr kumimoji="0" lang="en-US" altLang="ja-JP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ja-JP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6670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image_learn.py</a:t>
            </a:r>
            <a:r>
              <a:rPr kumimoji="0" lang="ja-JP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では、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鳥、犬、自動車、船の写真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600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枚を学習させ、別の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1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枚の</a:t>
            </a:r>
            <a:r>
              <a:rPr kumimoji="0" lang="ja-JP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車の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写真（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image.jpg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）が何であるかを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image_prediction.py</a:t>
            </a:r>
            <a:r>
              <a:rPr kumimoji="0" lang="ja-JP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判定させています。 </a:t>
            </a:r>
            <a:endParaRPr kumimoji="0" lang="en-US" altLang="ja-JP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6670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（このプログラムでは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32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ピクセルｘ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32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ピクセルの小さな写真を使っているので</a:t>
            </a:r>
            <a:r>
              <a:rPr kumimoji="0" lang="ja-JP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、将来大きな写真を使う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場合はプログラム</a:t>
            </a:r>
            <a:r>
              <a:rPr kumimoji="0" lang="ja-JP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内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</a:t>
            </a:r>
            <a:r>
              <a:rPr kumimoji="0" lang="en-US" altLang="ja-JP" sz="28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image_size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= 32</a:t>
            </a:r>
            <a:r>
              <a:rPr kumimoji="0" lang="ja-JP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</a:t>
            </a:r>
            <a:r>
              <a:rPr kumimoji="0" lang="en-US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32</a:t>
            </a:r>
            <a:r>
              <a:rPr kumimoji="0" lang="ja-JP" altLang="ja-JP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の値を要修正）</a:t>
            </a:r>
            <a:endParaRPr kumimoji="0" lang="en-US" altLang="ja-JP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6670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dirty="0"/>
              <a:t>　</a:t>
            </a:r>
            <a:r>
              <a:rPr kumimoji="1" lang="ja-JP" altLang="en-US" sz="2800" dirty="0"/>
              <a:t>画像分類は</a:t>
            </a:r>
            <a:r>
              <a:rPr kumimoji="1" lang="en-US" altLang="ja-JP" sz="2800" dirty="0"/>
              <a:t>CNN</a:t>
            </a:r>
            <a:r>
              <a:rPr kumimoji="1" lang="ja-JP" altLang="en-US" sz="2800" dirty="0"/>
              <a:t>と言う手法でおこないます。</a:t>
            </a:r>
            <a:r>
              <a:rPr kumimoji="1" lang="en-US" altLang="ja-JP" sz="2800" dirty="0"/>
              <a:t>CNN</a:t>
            </a:r>
            <a:r>
              <a:rPr kumimoji="1" lang="ja-JP" altLang="en-US" sz="2800" dirty="0"/>
              <a:t>では、画像から特徴量を抽出し分類します。最初に、その一般的な説明をします。</a:t>
            </a:r>
            <a:endParaRPr kumimoji="0" lang="ja-JP" altLang="ja-JP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C75BB028-4237-4DB3-9F7E-EFED834F60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6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961"/>
    </mc:Choice>
    <mc:Fallback xmlns="">
      <p:transition spd="slow" advTm="54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46D092-AA8C-422D-8EB9-C5B3D43B9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200" y="693304"/>
            <a:ext cx="11091600" cy="1332000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畳込みニューラルネットワーク（</a:t>
            </a:r>
            <a:r>
              <a:rPr kumimoji="1" lang="en-US" altLang="ja-JP" dirty="0"/>
              <a:t>CNN)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BF1BAA2-88C2-42BF-B2CD-726546031003}"/>
              </a:ext>
            </a:extLst>
          </p:cNvPr>
          <p:cNvSpPr txBox="1"/>
          <p:nvPr/>
        </p:nvSpPr>
        <p:spPr>
          <a:xfrm>
            <a:off x="508000" y="1259157"/>
            <a:ext cx="11571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CNN</a:t>
            </a:r>
            <a:r>
              <a:rPr kumimoji="1" lang="ja-JP" altLang="en-US" dirty="0"/>
              <a:t>では畳込み層とプーリング層で画像の持つ特徴量を抽出し、その特徴量から全結合型ネットワークで分類をします。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288ED6E-751B-4CE6-95E9-8DBCB84EA29A}"/>
              </a:ext>
            </a:extLst>
          </p:cNvPr>
          <p:cNvSpPr txBox="1"/>
          <p:nvPr/>
        </p:nvSpPr>
        <p:spPr>
          <a:xfrm>
            <a:off x="472952" y="1624800"/>
            <a:ext cx="1164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下図は畳込み層でのプロセスの概念図</a:t>
            </a:r>
            <a:r>
              <a:rPr kumimoji="1" lang="en-US" altLang="ja-JP" dirty="0"/>
              <a:t>(padding=‘valid’</a:t>
            </a:r>
            <a:r>
              <a:rPr kumimoji="1" lang="ja-JP" altLang="en-US" dirty="0"/>
              <a:t>の場合）です。参考プログラムでは</a:t>
            </a:r>
            <a:r>
              <a:rPr kumimoji="1" lang="en-US" altLang="ja-JP" dirty="0"/>
              <a:t>’same’</a:t>
            </a:r>
            <a:r>
              <a:rPr kumimoji="1" lang="ja-JP" altLang="en-US" dirty="0"/>
              <a:t>となっていて入力画像の周りに</a:t>
            </a:r>
            <a:r>
              <a:rPr kumimoji="1" lang="en-US" altLang="ja-JP" dirty="0"/>
              <a:t>0</a:t>
            </a:r>
            <a:r>
              <a:rPr kumimoji="1" lang="ja-JP" altLang="en-US" dirty="0"/>
              <a:t>のピクセルを足しています。対応するプログラムは以下です。</a:t>
            </a:r>
            <a:endParaRPr kumimoji="1" lang="en-US" altLang="ja-JP" dirty="0"/>
          </a:p>
          <a:p>
            <a:r>
              <a:rPr kumimoji="1" lang="en-US" altLang="ja-JP" dirty="0" err="1"/>
              <a:t>model.add</a:t>
            </a:r>
            <a:r>
              <a:rPr kumimoji="1" lang="en-US" altLang="ja-JP" dirty="0"/>
              <a:t>(Conv2D(32, (3, 3), padding='same',</a:t>
            </a:r>
            <a:r>
              <a:rPr kumimoji="1" lang="en-US" altLang="ja-JP" dirty="0" err="1"/>
              <a:t>input_shape</a:t>
            </a:r>
            <a:r>
              <a:rPr kumimoji="1" lang="en-US" altLang="ja-JP" dirty="0"/>
              <a:t>=</a:t>
            </a:r>
            <a:r>
              <a:rPr kumimoji="1" lang="en-US" altLang="ja-JP" dirty="0" err="1"/>
              <a:t>X_train.shape</a:t>
            </a:r>
            <a:r>
              <a:rPr kumimoji="1" lang="en-US" altLang="ja-JP" dirty="0"/>
              <a:t>[1:]))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84351F1-1059-44CE-A23D-C4525BC1E4D7}"/>
              </a:ext>
            </a:extLst>
          </p:cNvPr>
          <p:cNvSpPr txBox="1"/>
          <p:nvPr/>
        </p:nvSpPr>
        <p:spPr>
          <a:xfrm>
            <a:off x="1920814" y="5391929"/>
            <a:ext cx="8701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入力画像（画像各ピクセルの数値）　　　</a:t>
            </a:r>
            <a:r>
              <a:rPr kumimoji="1" lang="en-US" altLang="ja-JP" dirty="0"/>
              <a:t>3x3</a:t>
            </a:r>
            <a:r>
              <a:rPr kumimoji="1" lang="ja-JP" altLang="en-US" dirty="0"/>
              <a:t>のフィルター　　　　畳み込み後の画像</a:t>
            </a:r>
            <a:endParaRPr kumimoji="1" lang="en-US" altLang="ja-JP" dirty="0"/>
          </a:p>
          <a:p>
            <a:r>
              <a:rPr kumimoji="1" lang="ja-JP" altLang="en-US" dirty="0"/>
              <a:t>　　　　　　　　　　　　　　　　　　　　　　　　　　（同じ位置のピク</a:t>
            </a:r>
            <a:endParaRPr kumimoji="1" lang="en-US" altLang="ja-JP" dirty="0"/>
          </a:p>
          <a:p>
            <a:r>
              <a:rPr kumimoji="1" lang="ja-JP" altLang="en-US" dirty="0"/>
              <a:t>　　　　　　　　　　　　　　　　　　　　　　　　　　　セルを掛けてそ</a:t>
            </a:r>
            <a:endParaRPr kumimoji="1" lang="en-US" altLang="ja-JP" dirty="0"/>
          </a:p>
          <a:p>
            <a:r>
              <a:rPr kumimoji="1" lang="ja-JP" altLang="en-US" dirty="0"/>
              <a:t>　　　　　　　　　　　　　　　　　　　　　　　　　　の和をとっている）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C9193FF7-68FB-4995-899D-229586A89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316" y="5717966"/>
            <a:ext cx="5334353" cy="8035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12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ea typeface="Nimbus Roman No9 L"/>
                <a:cs typeface="Arial" panose="020B0604020202020204" pitchFamily="34" charset="0"/>
              </a:rPr>
              <a:t>関数ｆ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ea typeface="Nimbus Roman No9 L"/>
                <a:cs typeface="Arial" panose="020B0604020202020204" pitchFamily="34" charset="0"/>
              </a:rPr>
              <a:t>, </a:t>
            </a:r>
            <a:r>
              <a:rPr kumimoji="0" lang="ja-JP" altLang="ja-JP" sz="1200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ea typeface="Nimbus Roman No9 L"/>
                <a:cs typeface="Arial" panose="020B0604020202020204" pitchFamily="34" charset="0"/>
              </a:rPr>
              <a:t>g</a:t>
            </a:r>
            <a:r>
              <a:rPr kumimoji="0" lang="ja-JP" altLang="ja-JP" sz="11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の畳み込みは </a:t>
            </a:r>
            <a:r>
              <a:rPr kumimoji="0" lang="ja-JP" altLang="ja-JP" sz="1200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ea typeface="Nimbus Roman No9 L"/>
                <a:cs typeface="Arial" panose="020B0604020202020204" pitchFamily="34" charset="0"/>
              </a:rPr>
              <a:t>f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ea typeface="Nimbus Roman No9 L"/>
                <a:cs typeface="Arial" panose="020B0604020202020204" pitchFamily="34" charset="0"/>
              </a:rPr>
              <a:t> ∗ </a:t>
            </a:r>
            <a:r>
              <a:rPr kumimoji="0" lang="ja-JP" altLang="ja-JP" sz="1200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ea typeface="Nimbus Roman No9 L"/>
                <a:cs typeface="Arial" panose="020B0604020202020204" pitchFamily="34" charset="0"/>
              </a:rPr>
              <a:t>g</a:t>
            </a:r>
            <a:r>
              <a:rPr kumimoji="0" lang="ja-JP" altLang="ja-JP" sz="11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と書き、以下のように定義される：</a:t>
            </a:r>
            <a:endParaRPr kumimoji="0" lang="ja-JP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1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ja-JP" altLang="ja-JP" sz="19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</a:t>
            </a:r>
            <a:endParaRPr kumimoji="0" lang="ja-JP" altLang="ja-JP" sz="1100" b="0" i="0" u="none" strike="noStrike" cap="none" normalizeH="0" baseline="0" dirty="0">
              <a:ln>
                <a:noFill/>
              </a:ln>
              <a:solidFill>
                <a:srgbClr val="2021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AutoShape 2" descr="(f * g)(t) = \int f(\tau) g(t - \tau)\, d\tau">
            <a:extLst>
              <a:ext uri="{FF2B5EF4-FFF2-40B4-BE49-F238E27FC236}">
                <a16:creationId xmlns:a16="http://schemas.microsoft.com/office/drawing/2014/main" id="{5CC63002-6EE9-4FE1-BF3D-D9E1D5EAD2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3200" y="-1825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945796C9-0D84-4B2A-BEB4-FFC6C3793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9727" y="5950081"/>
            <a:ext cx="8315158" cy="45336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DFD27E0-3AD8-432A-8356-7EC28A2BB04D}"/>
              </a:ext>
            </a:extLst>
          </p:cNvPr>
          <p:cNvSpPr txBox="1"/>
          <p:nvPr/>
        </p:nvSpPr>
        <p:spPr>
          <a:xfrm>
            <a:off x="9946106" y="3184889"/>
            <a:ext cx="2133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4=1x1+0x0+0x1</a:t>
            </a:r>
          </a:p>
          <a:p>
            <a:r>
              <a:rPr lang="en-US" altLang="ja-JP" dirty="0"/>
              <a:t>   +1x0+1x1+0x0</a:t>
            </a:r>
          </a:p>
          <a:p>
            <a:r>
              <a:rPr kumimoji="1" lang="en-US" altLang="ja-JP" dirty="0"/>
              <a:t>   +1x1+1x0+1x1</a:t>
            </a:r>
          </a:p>
          <a:p>
            <a:r>
              <a:rPr kumimoji="1" lang="ja-JP" altLang="en-US" dirty="0"/>
              <a:t>フィルターが</a:t>
            </a:r>
            <a:r>
              <a:rPr kumimoji="1" lang="en-US" altLang="ja-JP" dirty="0"/>
              <a:t>1</a:t>
            </a:r>
            <a:r>
              <a:rPr kumimoji="1" lang="ja-JP" altLang="en-US" dirty="0"/>
              <a:t>に対応するところが強調される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44B212A-017D-4BC6-BD0A-3B7FAF656415}"/>
              </a:ext>
            </a:extLst>
          </p:cNvPr>
          <p:cNvSpPr txBox="1"/>
          <p:nvPr/>
        </p:nvSpPr>
        <p:spPr>
          <a:xfrm>
            <a:off x="336884" y="2566737"/>
            <a:ext cx="14723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畳込み層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フィルターの値は学習で自動的に決まります。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08547E0-4B22-4F47-A808-7B1B8EBBACEB}"/>
              </a:ext>
            </a:extLst>
          </p:cNvPr>
          <p:cNvSpPr txBox="1"/>
          <p:nvPr/>
        </p:nvSpPr>
        <p:spPr>
          <a:xfrm>
            <a:off x="203200" y="6565612"/>
            <a:ext cx="118765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/>
              <a:t>引用元　</a:t>
            </a:r>
            <a:r>
              <a:rPr lang="en-US" altLang="ja-JP" sz="1600" dirty="0"/>
              <a:t>https://www.renom.jp/ja/notebooks/tutorial/basic_algorithm/convolutional_neural_network/notebook.html</a:t>
            </a:r>
            <a:endParaRPr lang="ja-JP" altLang="en-US" sz="1600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EAF40AD-2854-4CB7-B04A-32BD785F2C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0814" y="2770391"/>
            <a:ext cx="7913294" cy="2651990"/>
          </a:xfrm>
          <a:prstGeom prst="rect">
            <a:avLst/>
          </a:prstGeom>
        </p:spPr>
      </p:pic>
      <p:sp>
        <p:nvSpPr>
          <p:cNvPr id="15" name="タイトル 1">
            <a:extLst>
              <a:ext uri="{FF2B5EF4-FFF2-40B4-BE49-F238E27FC236}">
                <a16:creationId xmlns:a16="http://schemas.microsoft.com/office/drawing/2014/main" id="{993626CC-7DBE-4419-8419-8BBBEC1FE982}"/>
              </a:ext>
            </a:extLst>
          </p:cNvPr>
          <p:cNvSpPr txBox="1">
            <a:spLocks/>
          </p:cNvSpPr>
          <p:nvPr/>
        </p:nvSpPr>
        <p:spPr>
          <a:xfrm>
            <a:off x="913775" y="144379"/>
            <a:ext cx="10364451" cy="109086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3600" kern="1200" cap="all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/>
              <a:t>2.3 </a:t>
            </a:r>
            <a:r>
              <a:rPr lang="ja-JP" altLang="en-US" b="1" dirty="0"/>
              <a:t>画像分類（</a:t>
            </a:r>
            <a:r>
              <a:rPr lang="en-US" altLang="ja-JP" b="1" dirty="0"/>
              <a:t>2</a:t>
            </a:r>
            <a:r>
              <a:rPr lang="ja-JP" altLang="en-US" b="1" dirty="0"/>
              <a:t>）</a:t>
            </a:r>
            <a:br>
              <a:rPr lang="ja-JP" altLang="en-US" b="1" dirty="0"/>
            </a:br>
            <a:endParaRPr lang="ja-JP" altLang="en-US" dirty="0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B7E1134F-9213-4994-9047-9A72D35AED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6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697"/>
    </mc:Choice>
    <mc:Fallback xmlns="">
      <p:transition spd="slow" advTm="716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1764A7D-BB3F-4157-B518-2F7DC6D2A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685452"/>
            <a:ext cx="11090274" cy="5587011"/>
          </a:xfrm>
        </p:spPr>
        <p:txBody>
          <a:bodyPr/>
          <a:lstStyle/>
          <a:p>
            <a:pPr marL="0" indent="0">
              <a:buNone/>
            </a:pPr>
            <a:r>
              <a:rPr kumimoji="1" lang="ja-JP" altLang="en-US" dirty="0"/>
              <a:t>プーリング層（下図は</a:t>
            </a:r>
            <a:r>
              <a:rPr kumimoji="1" lang="en-US" altLang="ja-JP" dirty="0"/>
              <a:t>2</a:t>
            </a:r>
            <a:r>
              <a:rPr kumimoji="1" lang="ja-JP" altLang="en-US" dirty="0"/>
              <a:t>ｘ</a:t>
            </a:r>
            <a:r>
              <a:rPr kumimoji="1" lang="en-US" altLang="ja-JP" dirty="0"/>
              <a:t>2</a:t>
            </a:r>
            <a:r>
              <a:rPr kumimoji="1" lang="ja-JP" altLang="en-US" dirty="0"/>
              <a:t>の</a:t>
            </a:r>
            <a:r>
              <a:rPr kumimoji="1" lang="en-US" altLang="ja-JP" dirty="0"/>
              <a:t>Max Pooling</a:t>
            </a:r>
            <a:r>
              <a:rPr kumimoji="1" lang="ja-JP" altLang="en-US" dirty="0"/>
              <a:t>層の例）</a:t>
            </a:r>
            <a:endParaRPr kumimoji="1" lang="en-US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  <p:pic>
        <p:nvPicPr>
          <p:cNvPr id="4" name="図 3" descr="Max Pooling">
            <a:extLst>
              <a:ext uri="{FF2B5EF4-FFF2-40B4-BE49-F238E27FC236}">
                <a16:creationId xmlns:a16="http://schemas.microsoft.com/office/drawing/2014/main" id="{25B8C52A-5ABA-4444-971D-1AD1A6ADDB7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962" y="1621767"/>
            <a:ext cx="7901795" cy="43477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4316BD8-19A0-4171-B7EF-C3CCAC7E1954}"/>
              </a:ext>
            </a:extLst>
          </p:cNvPr>
          <p:cNvSpPr txBox="1"/>
          <p:nvPr/>
        </p:nvSpPr>
        <p:spPr>
          <a:xfrm>
            <a:off x="7228936" y="4899804"/>
            <a:ext cx="3669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Max Pooling</a:t>
            </a:r>
            <a:r>
              <a:rPr kumimoji="1" lang="ja-JP" altLang="en-US" dirty="0"/>
              <a:t>の他に</a:t>
            </a:r>
            <a:r>
              <a:rPr kumimoji="1" lang="en-US" altLang="ja-JP" dirty="0"/>
              <a:t>Average Pooling</a:t>
            </a:r>
            <a:r>
              <a:rPr kumimoji="1" lang="ja-JP" altLang="en-US" dirty="0"/>
              <a:t>などがあります。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DFAC8A6-7A8D-4576-B366-9DF501D9EBA1}"/>
              </a:ext>
            </a:extLst>
          </p:cNvPr>
          <p:cNvSpPr txBox="1"/>
          <p:nvPr/>
        </p:nvSpPr>
        <p:spPr>
          <a:xfrm>
            <a:off x="9730596" y="2622430"/>
            <a:ext cx="1910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(2x2)</a:t>
            </a:r>
            <a:r>
              <a:rPr kumimoji="1" lang="ja-JP" altLang="en-US" dirty="0"/>
              <a:t>内の最大値をとる。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08FC68A-D29D-4E45-87EE-012810EDACDD}"/>
              </a:ext>
            </a:extLst>
          </p:cNvPr>
          <p:cNvSpPr txBox="1"/>
          <p:nvPr/>
        </p:nvSpPr>
        <p:spPr>
          <a:xfrm>
            <a:off x="203200" y="6565612"/>
            <a:ext cx="118765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/>
              <a:t>引用元　</a:t>
            </a:r>
            <a:r>
              <a:rPr lang="en-US" altLang="ja-JP" sz="1600" dirty="0"/>
              <a:t>https://www.renom.jp/ja/notebooks/tutorial/basic_algorithm/convolutional_neural_network/notebook.html</a:t>
            </a:r>
            <a:endParaRPr lang="ja-JP" altLang="en-US" sz="1600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8AB39CB1-A428-4D0F-81A8-F55C9D7918C2}"/>
              </a:ext>
            </a:extLst>
          </p:cNvPr>
          <p:cNvSpPr txBox="1">
            <a:spLocks/>
          </p:cNvSpPr>
          <p:nvPr/>
        </p:nvSpPr>
        <p:spPr>
          <a:xfrm>
            <a:off x="913775" y="144379"/>
            <a:ext cx="10364451" cy="109086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3600" kern="1200" cap="all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/>
              <a:t>2.3 </a:t>
            </a:r>
            <a:r>
              <a:rPr lang="ja-JP" altLang="en-US" b="1" dirty="0"/>
              <a:t>画像分類（</a:t>
            </a:r>
            <a:r>
              <a:rPr lang="en-US" altLang="ja-JP" b="1" dirty="0"/>
              <a:t>3</a:t>
            </a:r>
            <a:r>
              <a:rPr lang="ja-JP" altLang="en-US" b="1" dirty="0"/>
              <a:t>）</a:t>
            </a:r>
            <a:br>
              <a:rPr lang="ja-JP" altLang="en-US" b="1" dirty="0"/>
            </a:b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6D44982-4F04-4ED1-A954-63D3B037861D}"/>
              </a:ext>
            </a:extLst>
          </p:cNvPr>
          <p:cNvSpPr txBox="1"/>
          <p:nvPr/>
        </p:nvSpPr>
        <p:spPr>
          <a:xfrm>
            <a:off x="753979" y="6177466"/>
            <a:ext cx="9480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対応するプログラムは　</a:t>
            </a:r>
            <a:r>
              <a:rPr kumimoji="1" lang="en-US" altLang="ja-JP" dirty="0" err="1"/>
              <a:t>model.add</a:t>
            </a:r>
            <a:r>
              <a:rPr kumimoji="1" lang="en-US" altLang="ja-JP" dirty="0"/>
              <a:t>(MaxPooling2D(</a:t>
            </a:r>
            <a:r>
              <a:rPr kumimoji="1" lang="en-US" altLang="ja-JP" dirty="0" err="1"/>
              <a:t>pool_size</a:t>
            </a:r>
            <a:r>
              <a:rPr kumimoji="1" lang="en-US" altLang="ja-JP" dirty="0"/>
              <a:t>=(2, 2)))</a:t>
            </a:r>
            <a:r>
              <a:rPr kumimoji="1" lang="ja-JP" altLang="en-US" dirty="0"/>
              <a:t>です。</a:t>
            </a:r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1095E9D5-4850-40F5-81B8-B868A47D64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1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19"/>
    </mc:Choice>
    <mc:Fallback xmlns="">
      <p:transition spd="slow" advTm="33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6176EC-A127-4EC0-B119-8C8DE1B9C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709695"/>
            <a:ext cx="11304254" cy="1332000"/>
          </a:xfrm>
        </p:spPr>
        <p:txBody>
          <a:bodyPr>
            <a:normAutofit/>
          </a:bodyPr>
          <a:lstStyle/>
          <a:p>
            <a:r>
              <a:rPr kumimoji="1" lang="ja-JP" altLang="en-US" sz="4000" dirty="0"/>
              <a:t>畳込み層、プーリング層で特徴量を抽出した例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F60DCE3-ED48-4596-A0F5-EE400DC412CA}"/>
              </a:ext>
            </a:extLst>
          </p:cNvPr>
          <p:cNvSpPr txBox="1"/>
          <p:nvPr/>
        </p:nvSpPr>
        <p:spPr>
          <a:xfrm>
            <a:off x="6202989" y="6471653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/>
              <a:t>引用元　「深層学習の原理に迫る」今泉允聡著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868773E-6CB9-4E61-975E-80124538E6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799033" y="1338680"/>
            <a:ext cx="6593933" cy="5068805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AF45BEC-AF1B-4557-BCAE-7AAEAACAD6B6}"/>
              </a:ext>
            </a:extLst>
          </p:cNvPr>
          <p:cNvSpPr txBox="1">
            <a:spLocks/>
          </p:cNvSpPr>
          <p:nvPr/>
        </p:nvSpPr>
        <p:spPr>
          <a:xfrm>
            <a:off x="913775" y="144379"/>
            <a:ext cx="10364451" cy="109086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3600" kern="1200" cap="all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/>
              <a:t>2.3 </a:t>
            </a:r>
            <a:r>
              <a:rPr lang="ja-JP" altLang="en-US" b="1" dirty="0"/>
              <a:t>画像分類（</a:t>
            </a:r>
            <a:r>
              <a:rPr lang="en-US" altLang="ja-JP" b="1" dirty="0"/>
              <a:t>4</a:t>
            </a:r>
            <a:r>
              <a:rPr lang="ja-JP" altLang="en-US" b="1" dirty="0"/>
              <a:t>）</a:t>
            </a:r>
            <a:br>
              <a:rPr lang="ja-JP" altLang="en-US" b="1" dirty="0"/>
            </a:br>
            <a:endParaRPr lang="ja-JP" altLang="en-US" dirty="0"/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402421C1-AB64-4B25-B995-4F8452E501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1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91"/>
    </mc:Choice>
    <mc:Fallback xmlns="">
      <p:transition spd="slow" advTm="15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354662"/>
          </a:xfrm>
        </p:spPr>
        <p:txBody>
          <a:bodyPr/>
          <a:lstStyle/>
          <a:p>
            <a:r>
              <a:rPr kumimoji="1" lang="en-US" altLang="ja-JP" b="1" dirty="0"/>
              <a:t>2.3 </a:t>
            </a:r>
            <a:r>
              <a:rPr kumimoji="1" lang="ja-JP" altLang="en-US" b="1" dirty="0"/>
              <a:t>画像分類（</a:t>
            </a:r>
            <a:r>
              <a:rPr kumimoji="1" lang="en-US" altLang="ja-JP" b="1" dirty="0"/>
              <a:t>5</a:t>
            </a:r>
            <a:r>
              <a:rPr kumimoji="1" lang="ja-JP" altLang="en-US" b="1" dirty="0"/>
              <a:t>）</a:t>
            </a:r>
            <a:br>
              <a:rPr kumimoji="1" lang="en-US" altLang="ja-JP" b="1" dirty="0"/>
            </a:b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7667D1C-1961-4BA1-AB08-AE4ADACB99FB}"/>
              </a:ext>
            </a:extLst>
          </p:cNvPr>
          <p:cNvSpPr txBox="1"/>
          <p:nvPr/>
        </p:nvSpPr>
        <p:spPr>
          <a:xfrm>
            <a:off x="997789" y="1973180"/>
            <a:ext cx="1019642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340" algn="just" latinLnBrk="1"/>
            <a:r>
              <a:rPr lang="ja-JP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使い方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（</a:t>
            </a:r>
            <a:r>
              <a:rPr lang="en-US" altLang="ja-JP" sz="2000" kern="100" dirty="0" err="1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google_colab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使用）</a:t>
            </a:r>
            <a:endParaRPr lang="ja-JP" altLang="ja-JP" sz="2000" kern="100" dirty="0">
              <a:effectLst/>
              <a:latin typeface="Times New Roman" panose="02020603050405020304" pitchFamily="18" charset="0"/>
              <a:ea typeface="BatangChe" panose="02030609000101010101" pitchFamily="49" charset="-127"/>
            </a:endParaRPr>
          </a:p>
          <a:p>
            <a:pPr indent="180340" algn="just" latinLnBrk="1"/>
            <a:r>
              <a:rPr lang="ja-JP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１．学習</a:t>
            </a:r>
            <a:endParaRPr lang="ja-JP" altLang="ja-JP" sz="2000" kern="100" dirty="0">
              <a:effectLst/>
              <a:latin typeface="Times New Roman" panose="02020603050405020304" pitchFamily="18" charset="0"/>
              <a:ea typeface="BatangChe" panose="02030609000101010101" pitchFamily="49" charset="-127"/>
            </a:endParaRPr>
          </a:p>
          <a:p>
            <a:pPr indent="127000" algn="just" latinLnBrk="1"/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google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US" altLang="ja-JP" sz="2000" kern="100" dirty="0" err="1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colab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のホーム</a:t>
            </a:r>
            <a:r>
              <a:rPr lang="ja-JP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ディレクトリ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に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bird.zip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、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car.zip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、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dog.zip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、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ship.zip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、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image.jpg</a:t>
            </a:r>
            <a:r>
              <a:rPr lang="ja-JP" altLang="en-US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をコピー・ペーストします。次に、</a:t>
            </a:r>
            <a:r>
              <a:rPr lang="en-US" altLang="ja-JP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zip</a:t>
            </a:r>
            <a:r>
              <a:rPr lang="ja-JP" altLang="en-US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ファイルを展開します（例えば、長四角の中に</a:t>
            </a:r>
            <a:r>
              <a:rPr lang="en-US" altLang="ja-JP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!unzip bird.zip</a:t>
            </a:r>
            <a:r>
              <a:rPr lang="ja-JP" altLang="en-US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と打ち込み</a:t>
            </a:r>
            <a:r>
              <a:rPr lang="en-US" altLang="ja-JP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RUN</a:t>
            </a:r>
            <a:r>
              <a:rPr lang="ja-JP" altLang="en-US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します（</a:t>
            </a:r>
            <a:r>
              <a:rPr lang="en-US" altLang="ja-JP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zip</a:t>
            </a:r>
            <a:r>
              <a:rPr lang="ja-JP" altLang="en-US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ファイルの展開を参照））。次に、</a:t>
            </a:r>
            <a:r>
              <a:rPr lang="en-US" altLang="ja-JP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image_learn.py</a:t>
            </a:r>
            <a:r>
              <a:rPr lang="ja-JP" altLang="en-US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の中身を長四角の中にコピー・ペーストします。そして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RUN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させます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(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第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1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回参照）。結果が次ページの計算結果１です。これで学習済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AI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モデルができます（計算結果１の左側参照）。</a:t>
            </a:r>
            <a:endParaRPr lang="en-US" altLang="ja-JP" sz="2000" kern="1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indent="127000" algn="just" latinLnBrk="1"/>
            <a:r>
              <a:rPr lang="ja-JP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２．推論</a:t>
            </a:r>
            <a:endParaRPr lang="ja-JP" altLang="ja-JP" sz="2000" kern="100" dirty="0">
              <a:effectLst/>
              <a:latin typeface="Times New Roman" panose="02020603050405020304" pitchFamily="18" charset="0"/>
              <a:ea typeface="BatangChe" panose="02030609000101010101" pitchFamily="49" charset="-127"/>
            </a:endParaRPr>
          </a:p>
          <a:p>
            <a:pPr indent="127000" algn="just" latinLnBrk="1"/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image_prediction.py</a:t>
            </a:r>
            <a:r>
              <a:rPr lang="ja-JP" altLang="en-US" sz="2000" kern="100" dirty="0">
                <a:latin typeface="Times New Roman" panose="02020603050405020304" pitchFamily="18" charset="0"/>
                <a:ea typeface="ＭＳ 明朝" panose="02020609040205080304" pitchFamily="17" charset="-128"/>
              </a:rPr>
              <a:t>の中身を長四角の中にコピー・ペーストします。そして</a:t>
            </a:r>
            <a:r>
              <a:rPr lang="en-US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RUN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させます</a:t>
            </a:r>
            <a:r>
              <a:rPr lang="ja-JP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。</a:t>
            </a:r>
            <a:endParaRPr lang="en-US" altLang="ja-JP" sz="2000" kern="100" dirty="0">
              <a:latin typeface="Times New Roman" panose="02020603050405020304" pitchFamily="18" charset="0"/>
              <a:ea typeface="BatangChe" panose="02030609000101010101" pitchFamily="49" charset="-127"/>
            </a:endParaRPr>
          </a:p>
          <a:p>
            <a:pPr indent="127000" algn="just" latinLnBrk="1"/>
            <a:r>
              <a:rPr lang="ja-JP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これで終了です。推測結果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が</a:t>
            </a:r>
            <a:r>
              <a:rPr lang="ja-JP" altLang="ja-JP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表示されます。</a:t>
            </a:r>
            <a:r>
              <a:rPr lang="ja-JP" altLang="en-US" sz="2000" kern="100" dirty="0"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計算結果２参照。</a:t>
            </a:r>
            <a:endParaRPr lang="en-US" altLang="ja-JP" sz="2000" kern="1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indent="127000" algn="just" latinLnBrk="1"/>
            <a:endParaRPr lang="ja-JP" altLang="ja-JP" sz="2000" kern="100" dirty="0">
              <a:effectLst/>
              <a:latin typeface="Times New Roman" panose="02020603050405020304" pitchFamily="18" charset="0"/>
              <a:ea typeface="BatangChe" panose="02030609000101010101" pitchFamily="49" charset="-127"/>
            </a:endParaRPr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B292A42A-5FE3-43AF-9688-A851602FA7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4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62"/>
    </mc:Choice>
    <mc:Fallback xmlns="">
      <p:transition spd="slow" advTm="446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357261"/>
            <a:ext cx="10364451" cy="1354662"/>
          </a:xfrm>
        </p:spPr>
        <p:txBody>
          <a:bodyPr/>
          <a:lstStyle/>
          <a:p>
            <a:r>
              <a:rPr kumimoji="1" lang="en-US" altLang="ja-JP" b="1" dirty="0"/>
              <a:t>2.3 </a:t>
            </a:r>
            <a:r>
              <a:rPr kumimoji="1" lang="ja-JP" altLang="en-US" b="1" dirty="0"/>
              <a:t>画像分類（</a:t>
            </a:r>
            <a:r>
              <a:rPr kumimoji="1" lang="en-US" altLang="ja-JP" b="1" dirty="0"/>
              <a:t>6</a:t>
            </a:r>
            <a:r>
              <a:rPr kumimoji="1" lang="ja-JP" altLang="en-US" b="1" dirty="0"/>
              <a:t>）　</a:t>
            </a:r>
            <a:r>
              <a:rPr kumimoji="1" lang="en-US" altLang="ja-JP" b="1" dirty="0"/>
              <a:t>zip</a:t>
            </a:r>
            <a:r>
              <a:rPr kumimoji="1" lang="ja-JP" altLang="en-US" b="1" dirty="0"/>
              <a:t>ファイルの展開</a:t>
            </a:r>
            <a:br>
              <a:rPr kumimoji="1" lang="en-US" altLang="ja-JP" b="1" dirty="0"/>
            </a:br>
            <a:endParaRPr kumimoji="1" lang="ja-JP" altLang="en-US" dirty="0"/>
          </a:p>
        </p:txBody>
      </p:sp>
      <p:pic>
        <p:nvPicPr>
          <p:cNvPr id="4" name="図 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AE71BEB8-1F58-4933-ADCD-EEAA97136D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9423" y="1345509"/>
            <a:ext cx="9448802" cy="5312357"/>
          </a:xfrm>
          <a:prstGeom prst="rect">
            <a:avLst/>
          </a:prstGeom>
        </p:spPr>
      </p:pic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0FBE59DD-0ABF-4A30-8658-02749A61D9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6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66"/>
    </mc:Choice>
    <mc:Fallback xmlns="">
      <p:transition spd="slow" advTm="193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E520E6-5104-40FC-B8F0-E57324EBB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49550"/>
            <a:ext cx="10364451" cy="1354662"/>
          </a:xfrm>
        </p:spPr>
        <p:txBody>
          <a:bodyPr/>
          <a:lstStyle/>
          <a:p>
            <a:r>
              <a:rPr kumimoji="1" lang="en-US" altLang="ja-JP" b="1" dirty="0"/>
              <a:t>2.3 </a:t>
            </a:r>
            <a:r>
              <a:rPr kumimoji="1" lang="ja-JP" altLang="en-US" b="1" dirty="0"/>
              <a:t>画像分類（７）　計算結果１</a:t>
            </a:r>
            <a:br>
              <a:rPr kumimoji="1" lang="en-US" altLang="ja-JP" b="1" dirty="0"/>
            </a:br>
            <a:endParaRPr kumimoji="1" lang="ja-JP" altLang="en-US" dirty="0"/>
          </a:p>
        </p:txBody>
      </p:sp>
      <p:pic>
        <p:nvPicPr>
          <p:cNvPr id="4" name="図 3" descr="グラフィカル ユーザー インターフェイス, テキスト, アプリケーション, テーブル&#10;&#10;自動的に生成された説明">
            <a:extLst>
              <a:ext uri="{FF2B5EF4-FFF2-40B4-BE49-F238E27FC236}">
                <a16:creationId xmlns:a16="http://schemas.microsoft.com/office/drawing/2014/main" id="{8F59B15B-2435-4E52-A6A2-19F7B7E8E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742" y="1196178"/>
            <a:ext cx="9626515" cy="5412272"/>
          </a:xfrm>
          <a:prstGeom prst="rect">
            <a:avLst/>
          </a:prstGeom>
        </p:spPr>
      </p:pic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ACA27C8F-A78C-4BFA-84A6-75E22117DF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6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22"/>
    </mc:Choice>
    <mc:Fallback xmlns="">
      <p:transition spd="slow" advTm="32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しず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TM04033925[[fn=しずく]]</Template>
  <TotalTime>368</TotalTime>
  <Words>1924</Words>
  <Application>Microsoft Office PowerPoint</Application>
  <PresentationFormat>ワイド画面</PresentationFormat>
  <Paragraphs>108</Paragraphs>
  <Slides>17</Slides>
  <Notes>0</Notes>
  <HiddenSlides>0</HiddenSlides>
  <MMClips>17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2" baseType="lpstr">
      <vt:lpstr>游明朝</vt:lpstr>
      <vt:lpstr>Arial</vt:lpstr>
      <vt:lpstr>Times New Roman</vt:lpstr>
      <vt:lpstr>Tw Cen MT</vt:lpstr>
      <vt:lpstr>しずく</vt:lpstr>
      <vt:lpstr>自習、エッジAI （3回目）</vt:lpstr>
      <vt:lpstr>内容</vt:lpstr>
      <vt:lpstr>2.3 画像分類（1） </vt:lpstr>
      <vt:lpstr>畳込みニューラルネットワーク（CNN)</vt:lpstr>
      <vt:lpstr>PowerPoint プレゼンテーション</vt:lpstr>
      <vt:lpstr>畳込み層、プーリング層で特徴量を抽出した例</vt:lpstr>
      <vt:lpstr>2.3 画像分類（5） </vt:lpstr>
      <vt:lpstr>2.3 画像分類（6）　zipファイルの展開 </vt:lpstr>
      <vt:lpstr>2.3 画像分類（７）　計算結果１ </vt:lpstr>
      <vt:lpstr>2.3 画像分類（８）　計算結果２ </vt:lpstr>
      <vt:lpstr>3．ラズベリーパイ4によるエッジAI </vt:lpstr>
      <vt:lpstr>3．ラズベリーパイによるエッジAI </vt:lpstr>
      <vt:lpstr>3．ラズベリーパイによるエッジAI </vt:lpstr>
      <vt:lpstr>3．ラズベリーパイによるエッジAI </vt:lpstr>
      <vt:lpstr>3．ラズベリーパイによるエッジAI </vt:lpstr>
      <vt:lpstr>3．ラズベリーパイによるエッジAI </vt:lpstr>
      <vt:lpstr>3．ラズベリーパイによるエッジAI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自習、エッジAI (1回目）</dc:title>
  <dc:creator>小越　澄雄</dc:creator>
  <cp:lastModifiedBy>小越　澄雄</cp:lastModifiedBy>
  <cp:revision>41</cp:revision>
  <cp:lastPrinted>2021-09-06T08:03:05Z</cp:lastPrinted>
  <dcterms:created xsi:type="dcterms:W3CDTF">2021-09-06T07:44:16Z</dcterms:created>
  <dcterms:modified xsi:type="dcterms:W3CDTF">2021-09-23T09:07:48Z</dcterms:modified>
</cp:coreProperties>
</file>