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3">
  <p:sldMasterIdLst>
    <p:sldMasterId id="2147483648" r:id="rId1"/>
  </p:sldMasterIdLst>
  <p:sldIdLst>
    <p:sldId id="258" r:id="rId2"/>
    <p:sldId id="257" r:id="rId3"/>
    <p:sldId id="271" r:id="rId4"/>
    <p:sldId id="267" r:id="rId5"/>
    <p:sldId id="268" r:id="rId6"/>
    <p:sldId id="270" r:id="rId7"/>
    <p:sldId id="259" r:id="rId8"/>
    <p:sldId id="260" r:id="rId9"/>
    <p:sldId id="261" r:id="rId10"/>
    <p:sldId id="262" r:id="rId11"/>
    <p:sldId id="263" r:id="rId12"/>
    <p:sldId id="265" r:id="rId13"/>
    <p:sldId id="26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1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kumimoji="1"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hyperlink" Target="https://colab.research.google.com/notebooks/intro.ipynb?hl=ja" TargetMode="External"/><Relationship Id="rId4" Type="http://schemas.openxmlformats.org/officeDocument/2006/relationships/hyperlink" Target="https://support.google.com/accounts/answer/27441?hl=j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hyperlink" Target="https://www.anaconda.com/products/individual/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4.png"/><Relationship Id="rId5" Type="http://schemas.openxmlformats.org/officeDocument/2006/relationships/hyperlink" Target="https://repo.anaconda.com/archive/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5CEB97-E5F6-4114-87AA-47F847FA8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e-learning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dirty="0"/>
              <a:t>、エッジ</a:t>
            </a:r>
            <a:r>
              <a:rPr kumimoji="1" lang="en-US" altLang="ja-JP" dirty="0"/>
              <a:t>AI</a:t>
            </a:r>
            <a:br>
              <a:rPr kumimoji="1" lang="en-US" altLang="ja-JP" dirty="0"/>
            </a:br>
            <a:r>
              <a:rPr kumimoji="1" lang="ja-JP" altLang="en-US" dirty="0"/>
              <a:t>（</a:t>
            </a:r>
            <a:r>
              <a:rPr kumimoji="1" lang="en-US" altLang="ja-JP" dirty="0"/>
              <a:t>1</a:t>
            </a:r>
            <a:r>
              <a:rPr kumimoji="1" lang="ja-JP" altLang="en-US" dirty="0"/>
              <a:t>回目）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D69B29B-24DD-4A24-968B-5153F7890E7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399" y="2800243"/>
            <a:ext cx="10363826" cy="210865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kumimoji="1" lang="en-US" altLang="ja-JP" sz="2800" b="1" dirty="0"/>
              <a:t>AI</a:t>
            </a:r>
            <a:r>
              <a:rPr kumimoji="1" lang="ja-JP" altLang="en-US" sz="2800" b="1" dirty="0"/>
              <a:t>プログラムを、学習と推測に分離し、高性能な</a:t>
            </a:r>
            <a:r>
              <a:rPr kumimoji="1" lang="en-US" altLang="ja-JP" sz="2800" b="1" dirty="0"/>
              <a:t>PC</a:t>
            </a:r>
            <a:r>
              <a:rPr kumimoji="1" lang="ja-JP" altLang="en-US" sz="2800" b="1" dirty="0"/>
              <a:t>で学習を行い、推測はエッジ</a:t>
            </a:r>
            <a:r>
              <a:rPr kumimoji="1" lang="en-US" altLang="ja-JP" sz="2800" b="1" dirty="0"/>
              <a:t>AI</a:t>
            </a:r>
            <a:r>
              <a:rPr kumimoji="1" lang="ja-JP" altLang="en-US" sz="2800" b="1" dirty="0"/>
              <a:t>（ラズベリーパイなど）で行うことを考えます。</a:t>
            </a:r>
            <a:endParaRPr kumimoji="1" lang="en-US" altLang="ja-JP" sz="2800" b="1" dirty="0"/>
          </a:p>
          <a:p>
            <a:pPr marL="0" indent="0">
              <a:buNone/>
            </a:pPr>
            <a:r>
              <a:rPr kumimoji="1" lang="ja-JP" altLang="en-US" sz="2800" b="1" dirty="0"/>
              <a:t>こうしたエッジ</a:t>
            </a:r>
            <a:r>
              <a:rPr kumimoji="1" lang="en-US" altLang="ja-JP" sz="2800" b="1" dirty="0"/>
              <a:t>AI</a:t>
            </a:r>
            <a:r>
              <a:rPr kumimoji="1" lang="ja-JP" altLang="en-US" sz="2800" b="1" dirty="0"/>
              <a:t>システム作成についての自習用パワーポイントです。</a:t>
            </a:r>
            <a:endParaRPr kumimoji="1" lang="en-US" altLang="ja-JP" sz="2800" b="1" dirty="0"/>
          </a:p>
          <a:p>
            <a:pPr marL="0" indent="0">
              <a:buNone/>
            </a:pPr>
            <a:r>
              <a:rPr kumimoji="1" lang="ja-JP" altLang="en-US" sz="2800" b="1" dirty="0"/>
              <a:t>数回に分けて講義します。今回は</a:t>
            </a:r>
            <a:r>
              <a:rPr kumimoji="1" lang="en-US" altLang="ja-JP" sz="2800" b="1" dirty="0"/>
              <a:t>1</a:t>
            </a:r>
            <a:r>
              <a:rPr kumimoji="1" lang="ja-JP" altLang="en-US" sz="2800" b="1" dirty="0"/>
              <a:t>回目です。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9F74400-BFBD-48B8-82F9-B9934855B25D}"/>
              </a:ext>
            </a:extLst>
          </p:cNvPr>
          <p:cNvSpPr txBox="1"/>
          <p:nvPr/>
        </p:nvSpPr>
        <p:spPr>
          <a:xfrm>
            <a:off x="5614737" y="5390147"/>
            <a:ext cx="5502442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公立諏訪東京理科大学　地域連携研究開発機構</a:t>
            </a:r>
            <a:endParaRPr kumimoji="1" lang="en-US" altLang="ja-JP" dirty="0"/>
          </a:p>
          <a:p>
            <a:r>
              <a:rPr kumimoji="1" lang="ja-JP" altLang="en-US" dirty="0"/>
              <a:t>技術相談等のお問い合わせ先</a:t>
            </a:r>
            <a:endParaRPr kumimoji="1" lang="en-US" altLang="ja-JP" dirty="0"/>
          </a:p>
          <a:p>
            <a:r>
              <a:rPr kumimoji="1" lang="ja-JP" altLang="en-US" dirty="0"/>
              <a:t>　　</a:t>
            </a:r>
            <a:r>
              <a:rPr kumimoji="1" lang="en-US" altLang="ja-JP" dirty="0"/>
              <a:t>Tel 0266-73-1345  e-mail sangaku@admin.sus.ac.jp</a:t>
            </a:r>
            <a:endParaRPr kumimoji="1" lang="ja-JP" altLang="en-US" dirty="0"/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700962C9-C65E-40D9-BD32-61AA313E4D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26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741"/>
    </mc:Choice>
    <mc:Fallback xmlns="">
      <p:transition spd="slow" advTm="757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BF65B0-07A0-45AE-8738-F877D572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39597"/>
            <a:ext cx="10364451" cy="727204"/>
          </a:xfrm>
        </p:spPr>
        <p:txBody>
          <a:bodyPr/>
          <a:lstStyle/>
          <a:p>
            <a:r>
              <a:rPr kumimoji="1" lang="en-US" altLang="ja-JP" b="1" dirty="0"/>
              <a:t>1.2 PC</a:t>
            </a:r>
            <a:r>
              <a:rPr kumimoji="1" lang="ja-JP" altLang="en-US" b="1" dirty="0"/>
              <a:t>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開発環境の構築</a:t>
            </a:r>
            <a:r>
              <a:rPr lang="en-US" altLang="ja-JP" b="1" dirty="0"/>
              <a:t>(4)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8254A0E-108B-4F3B-BD6B-E519A6715DCB}"/>
              </a:ext>
            </a:extLst>
          </p:cNvPr>
          <p:cNvSpPr txBox="1"/>
          <p:nvPr/>
        </p:nvSpPr>
        <p:spPr>
          <a:xfrm>
            <a:off x="775751" y="1324415"/>
            <a:ext cx="1076639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+mj-cs"/>
              <a:buAutoNum type="arabicDbPlain"/>
            </a:pP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実際に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jupyter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notebook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で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AI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プログラムを動かしてみる</a:t>
            </a:r>
          </a:p>
          <a:p>
            <a:pPr algn="just"/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（通常は不要ですが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scikit-learn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のインストールが必要でしたらインストールしてください）</a:t>
            </a:r>
            <a:endParaRPr lang="en-US" altLang="ja-JP" sz="20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ja-JP" altLang="ja-JP" sz="20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266700" indent="-266700" algn="just"/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準備：添付のこのプログラムで使用する</a:t>
            </a:r>
            <a:r>
              <a:rPr lang="ja-JP" altLang="en-US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入力データ、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diabetes_test.csv</a:t>
            </a:r>
            <a:r>
              <a:rPr lang="ja-JP" altLang="en-US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、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diabetes_test_bmi.csv</a:t>
            </a:r>
            <a:r>
              <a:rPr lang="ja-JP" altLang="en-US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、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diabetes_train.csv</a:t>
            </a:r>
            <a:r>
              <a:rPr lang="ja-JP" altLang="en-US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anaconda3</a:t>
            </a:r>
            <a:r>
              <a:rPr lang="ja-JP" altLang="en-US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の入っているディレクトリに置いてください（</a:t>
            </a:r>
            <a:r>
              <a:rPr lang="ja-JP" altLang="en-US" sz="2000" kern="10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入力データとして、そこ</a:t>
            </a:r>
            <a:r>
              <a:rPr lang="ja-JP" altLang="en-US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へ読みに行くので）。</a:t>
            </a:r>
            <a:endParaRPr lang="ja-JP" altLang="ja-JP" sz="20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EAECDB3-B973-44C6-BEE1-C859332181DF}"/>
              </a:ext>
            </a:extLst>
          </p:cNvPr>
          <p:cNvSpPr/>
          <p:nvPr/>
        </p:nvSpPr>
        <p:spPr>
          <a:xfrm>
            <a:off x="2320591" y="8766669"/>
            <a:ext cx="1905000" cy="1714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pic>
        <p:nvPicPr>
          <p:cNvPr id="2049" name="図 2">
            <a:extLst>
              <a:ext uri="{FF2B5EF4-FFF2-40B4-BE49-F238E27FC236}">
                <a16:creationId xmlns:a16="http://schemas.microsoft.com/office/drawing/2014/main" id="{0CCEE68F-3D95-41D8-893D-813DBF592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091" y="4879944"/>
            <a:ext cx="2939903" cy="27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6822CA3A-45BD-49BD-9CE9-79DD84C2D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751" y="3429000"/>
            <a:ext cx="10766391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具体的な例で説明します。</a:t>
            </a:r>
            <a:endParaRPr kumimoji="0" lang="ja-JP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ウィンドウズのスタートボタンから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Anaconda Navigator (Anaconda3)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を押す。</a:t>
            </a: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jupyter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notebook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Launch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を押し（図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4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）、出てきた画面右上の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New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の中の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Python3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選び</a:t>
            </a:r>
            <a:endParaRPr kumimoji="0" lang="en-US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（図５）、出てきた画面を使う。</a:t>
            </a: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159DDBA-751F-4CB4-996C-8B43EEE3F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751" y="4759247"/>
            <a:ext cx="47676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すなわち、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in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［］：　　　　　　　　　</a:t>
            </a: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40AE661-3DF0-499E-B3D6-200B7D6EE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751" y="5100035"/>
            <a:ext cx="1050247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　　　　　　　　　　　　　　　中に、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diabete_dnn_regression.py</a:t>
            </a:r>
            <a:r>
              <a:rPr kumimoji="0" lang="en-US" altLang="ja-JP" sz="20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kumimoji="0" lang="ja-JP" altLang="ja-JP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0" lang="ja-JP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糖尿病の１年後の進行具合と</a:t>
            </a:r>
            <a:r>
              <a:rPr kumimoji="0" lang="en-US" altLang="ja-JP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BMI</a:t>
            </a:r>
            <a:r>
              <a:rPr kumimoji="0" lang="ja-JP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と糖尿病の関係を計算する</a:t>
            </a:r>
            <a:r>
              <a:rPr kumimoji="0" lang="ja-JP" altLang="ja-JP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プログラム）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をコピぺし（例えばメモ帳で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diabete_dnn_regression.py 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を開きコピーしペーストする）、上の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Run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を（図６）押して動かす。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図 2">
            <a:extLst>
              <a:ext uri="{FF2B5EF4-FFF2-40B4-BE49-F238E27FC236}">
                <a16:creationId xmlns:a16="http://schemas.microsoft.com/office/drawing/2014/main" id="{5B58BCF8-DCCA-45CC-820A-41E152961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96" y="5284065"/>
            <a:ext cx="2939903" cy="27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オーディオ 7">
            <a:hlinkClick r:id="" action="ppaction://media"/>
            <a:extLst>
              <a:ext uri="{FF2B5EF4-FFF2-40B4-BE49-F238E27FC236}">
                <a16:creationId xmlns:a16="http://schemas.microsoft.com/office/drawing/2014/main" id="{147A2486-9C66-44E0-A773-01A8DD6BD1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23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77"/>
    </mc:Choice>
    <mc:Fallback xmlns="">
      <p:transition spd="slow" advTm="121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BF65B0-07A0-45AE-8738-F877D572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39597"/>
            <a:ext cx="10364451" cy="727204"/>
          </a:xfrm>
        </p:spPr>
        <p:txBody>
          <a:bodyPr/>
          <a:lstStyle/>
          <a:p>
            <a:r>
              <a:rPr kumimoji="1" lang="en-US" altLang="ja-JP" b="1" dirty="0"/>
              <a:t>1.2 PC</a:t>
            </a:r>
            <a:r>
              <a:rPr kumimoji="1" lang="ja-JP" altLang="en-US" b="1" dirty="0"/>
              <a:t>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開発環境の構築</a:t>
            </a:r>
            <a:r>
              <a:rPr lang="en-US" altLang="ja-JP" b="1" dirty="0"/>
              <a:t>(</a:t>
            </a:r>
            <a:r>
              <a:rPr lang="ja-JP" altLang="en-US" b="1" dirty="0"/>
              <a:t>５</a:t>
            </a:r>
            <a:r>
              <a:rPr lang="en-US" altLang="ja-JP" b="1" dirty="0"/>
              <a:t>)</a:t>
            </a:r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4F801703-739C-482F-AB9C-FEBE40D40AA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102" y="1177505"/>
            <a:ext cx="7901795" cy="45029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50CE9B0-F4BA-46DA-8721-8542676E5EBF}"/>
              </a:ext>
            </a:extLst>
          </p:cNvPr>
          <p:cNvSpPr txBox="1"/>
          <p:nvPr/>
        </p:nvSpPr>
        <p:spPr>
          <a:xfrm>
            <a:off x="5686245" y="5791198"/>
            <a:ext cx="11631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ja-JP" sz="20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図４</a:t>
            </a:r>
            <a:endParaRPr lang="ja-JP" altLang="en-US" sz="2000" dirty="0"/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9AFB2FED-8F53-42E1-9590-1E0EC9FB19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663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674"/>
    </mc:Choice>
    <mc:Fallback>
      <p:transition spd="slow" advTm="176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BF65B0-07A0-45AE-8738-F877D572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39597"/>
            <a:ext cx="10364451" cy="727204"/>
          </a:xfrm>
        </p:spPr>
        <p:txBody>
          <a:bodyPr/>
          <a:lstStyle/>
          <a:p>
            <a:r>
              <a:rPr kumimoji="1" lang="en-US" altLang="ja-JP" b="1" dirty="0"/>
              <a:t>1.2 PC</a:t>
            </a:r>
            <a:r>
              <a:rPr kumimoji="1" lang="ja-JP" altLang="en-US" b="1" dirty="0"/>
              <a:t>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開発環境の構築</a:t>
            </a:r>
            <a:r>
              <a:rPr lang="en-US" altLang="ja-JP" b="1" dirty="0"/>
              <a:t>(</a:t>
            </a:r>
            <a:r>
              <a:rPr lang="ja-JP" altLang="en-US" b="1" dirty="0"/>
              <a:t>６</a:t>
            </a:r>
            <a:r>
              <a:rPr lang="en-US" altLang="ja-JP" b="1" dirty="0"/>
              <a:t>)</a:t>
            </a: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F3F7A81-CD9C-4610-B9EC-882EDFF087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5608" y="1398806"/>
            <a:ext cx="4761991" cy="267588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A7CD3CF-99C6-4108-98FB-0E243F8DF3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4403" y="1398805"/>
            <a:ext cx="4754678" cy="2675889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D23408D-0F69-4E41-97B1-CAAB82A7F920}"/>
              </a:ext>
            </a:extLst>
          </p:cNvPr>
          <p:cNvSpPr txBox="1"/>
          <p:nvPr/>
        </p:nvSpPr>
        <p:spPr>
          <a:xfrm>
            <a:off x="3001785" y="4206645"/>
            <a:ext cx="11696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ja-JP" sz="20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図５</a:t>
            </a:r>
            <a:endParaRPr lang="ja-JP" altLang="en-US" sz="20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F8DBD78-DB62-423B-B461-54D5D9261497}"/>
              </a:ext>
            </a:extLst>
          </p:cNvPr>
          <p:cNvSpPr txBox="1"/>
          <p:nvPr/>
        </p:nvSpPr>
        <p:spPr>
          <a:xfrm>
            <a:off x="7242538" y="4206645"/>
            <a:ext cx="15560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66750" algn="just"/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図６</a:t>
            </a: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C22E6CD2-F7D1-4613-8E08-425BABE1FD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72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220"/>
    </mc:Choice>
    <mc:Fallback>
      <p:transition spd="slow" advTm="28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BF65B0-07A0-45AE-8738-F877D572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39597"/>
            <a:ext cx="10364451" cy="727204"/>
          </a:xfrm>
        </p:spPr>
        <p:txBody>
          <a:bodyPr/>
          <a:lstStyle/>
          <a:p>
            <a:r>
              <a:rPr kumimoji="1" lang="en-US" altLang="ja-JP" b="1" dirty="0"/>
              <a:t>1.2 PC</a:t>
            </a:r>
            <a:r>
              <a:rPr kumimoji="1" lang="ja-JP" altLang="en-US" b="1" dirty="0"/>
              <a:t>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開発環境の構築</a:t>
            </a:r>
            <a:r>
              <a:rPr lang="en-US" altLang="ja-JP" b="1" dirty="0"/>
              <a:t>(</a:t>
            </a:r>
            <a:r>
              <a:rPr lang="ja-JP" altLang="en-US" b="1" dirty="0"/>
              <a:t>７</a:t>
            </a:r>
            <a:r>
              <a:rPr lang="en-US" altLang="ja-JP" b="1" dirty="0"/>
              <a:t>)</a:t>
            </a:r>
            <a:r>
              <a:rPr lang="ja-JP" altLang="en-US" b="1" dirty="0"/>
              <a:t>　計算結果</a:t>
            </a:r>
            <a:endParaRPr kumimoji="1" lang="ja-JP" alt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0EEACC4-91C7-4771-96AE-D55134AEE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774" y="4812203"/>
            <a:ext cx="9907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inherit"/>
                <a:cs typeface="Courier New" panose="02070309020205020404" pitchFamily="49" charset="0"/>
              </a:rPr>
              <a:t>​</a:t>
            </a:r>
            <a:endParaRPr kumimoji="0" lang="ja-JP" altLang="ja-JP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DA49609-965D-4257-873B-2436411D6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665" y="1425153"/>
            <a:ext cx="382905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46B1126C-3A8F-4835-89B2-D0664B30E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523" y="1430396"/>
            <a:ext cx="3800475" cy="254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3B0A2F8-F9C1-4181-BE86-52A6B634A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52" y="4005200"/>
            <a:ext cx="3714750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717A97B-9382-4B7B-B8E2-05695F3D92ED}"/>
              </a:ext>
            </a:extLst>
          </p:cNvPr>
          <p:cNvSpPr txBox="1"/>
          <p:nvPr/>
        </p:nvSpPr>
        <p:spPr>
          <a:xfrm>
            <a:off x="1524000" y="6594772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Helvetica Neue"/>
                <a:cs typeface="Courier New" panose="02070309020205020404" pitchFamily="49" charset="0"/>
              </a:rPr>
              <a:t>KERAS RMSE: 48.05 </a:t>
            </a:r>
            <a:endParaRPr kumimoji="0" lang="ja-JP" altLang="ja-JP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w Cen MT" panose="020B0602020104020603"/>
              <a:ea typeface="Helvetica Neue"/>
              <a:cs typeface="+mn-cs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15615E6-2C27-4B5A-80BB-C13492EF383B}"/>
              </a:ext>
            </a:extLst>
          </p:cNvPr>
          <p:cNvSpPr txBox="1"/>
          <p:nvPr/>
        </p:nvSpPr>
        <p:spPr>
          <a:xfrm>
            <a:off x="930444" y="1162580"/>
            <a:ext cx="1017069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ea typeface="Helvetica Neue"/>
                <a:cs typeface="Courier New" panose="02070309020205020404" pitchFamily="49" charset="0"/>
              </a:rPr>
              <a:t>Epoch 300/300 - 0s - loss: 4097.5794 - mean_absolute_error: 48.9999 - val_loss: 3323.5342 - val_mean_absolute_error: 46.5744 </a:t>
            </a:r>
            <a:endParaRPr kumimoji="0" lang="ja-JP" altLang="ja-JP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w Cen MT" panose="020B0602020104020603"/>
              <a:ea typeface="Helvetica Neue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AA58751-2A68-4037-98A8-CF4F4B06ECC5}"/>
              </a:ext>
            </a:extLst>
          </p:cNvPr>
          <p:cNvSpPr txBox="1"/>
          <p:nvPr/>
        </p:nvSpPr>
        <p:spPr>
          <a:xfrm>
            <a:off x="5855368" y="4299284"/>
            <a:ext cx="6106780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このプログラムは各種測定結果（特徴量）から</a:t>
            </a:r>
            <a:r>
              <a:rPr kumimoji="1" lang="en-US" altLang="ja-JP" dirty="0"/>
              <a:t>1</a:t>
            </a:r>
            <a:r>
              <a:rPr kumimoji="1" lang="ja-JP" altLang="en-US" dirty="0"/>
              <a:t>年後の糖尿病の指標の値を予測します（図</a:t>
            </a:r>
            <a:r>
              <a:rPr kumimoji="1" lang="en-US" altLang="ja-JP" dirty="0"/>
              <a:t>2</a:t>
            </a:r>
            <a:r>
              <a:rPr kumimoji="1" lang="ja-JP" altLang="en-US" dirty="0"/>
              <a:t>）。予測結果（縦軸）と実測値（横軸）には、誤差は大きいですが正の相関があることがわかります。また、図</a:t>
            </a:r>
            <a:r>
              <a:rPr kumimoji="1" lang="en-US" altLang="ja-JP" dirty="0"/>
              <a:t>3</a:t>
            </a:r>
            <a:r>
              <a:rPr kumimoji="1" lang="ja-JP" altLang="en-US" dirty="0"/>
              <a:t>は</a:t>
            </a:r>
            <a:r>
              <a:rPr kumimoji="1" lang="en-US" altLang="ja-JP" dirty="0"/>
              <a:t>BMI</a:t>
            </a:r>
            <a:r>
              <a:rPr kumimoji="1" lang="ja-JP" altLang="en-US" dirty="0"/>
              <a:t>の値を下げると、その指標値が下がることを示しています。図</a:t>
            </a:r>
            <a:r>
              <a:rPr kumimoji="1" lang="en-US" altLang="ja-JP" dirty="0"/>
              <a:t>1</a:t>
            </a:r>
            <a:r>
              <a:rPr kumimoji="1" lang="ja-JP" altLang="en-US" dirty="0"/>
              <a:t>は計算ステップとともに</a:t>
            </a:r>
            <a:r>
              <a:rPr kumimoji="1" lang="en-US" altLang="ja-JP" dirty="0"/>
              <a:t>loss</a:t>
            </a:r>
            <a:r>
              <a:rPr kumimoji="1" lang="ja-JP" altLang="en-US" dirty="0"/>
              <a:t>の値が下がり、飽和していることを示しています。従って、これ以上長く計算する必要はないことがわかります。もし途中から上昇していた場合は、過学習の可能性があります。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1DB86CD-813E-4275-B590-0E32695F3EDC}"/>
              </a:ext>
            </a:extLst>
          </p:cNvPr>
          <p:cNvSpPr txBox="1"/>
          <p:nvPr/>
        </p:nvSpPr>
        <p:spPr>
          <a:xfrm>
            <a:off x="3039668" y="3772618"/>
            <a:ext cx="70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図</a:t>
            </a:r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837C64B-4707-44C1-997E-E31C9985E41D}"/>
              </a:ext>
            </a:extLst>
          </p:cNvPr>
          <p:cNvSpPr txBox="1"/>
          <p:nvPr/>
        </p:nvSpPr>
        <p:spPr>
          <a:xfrm>
            <a:off x="8446481" y="3957284"/>
            <a:ext cx="70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図</a:t>
            </a:r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9209CC3-494C-4C80-83C0-DC6699F52C16}"/>
              </a:ext>
            </a:extLst>
          </p:cNvPr>
          <p:cNvSpPr txBox="1"/>
          <p:nvPr/>
        </p:nvSpPr>
        <p:spPr>
          <a:xfrm>
            <a:off x="2844338" y="6303146"/>
            <a:ext cx="70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図</a:t>
            </a:r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C7E8BAE0-792B-4690-911E-8BF92DFD64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849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903"/>
    </mc:Choice>
    <mc:Fallback>
      <p:transition spd="slow" advTm="149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613DC6-436E-42D8-9E67-C138449AC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160420"/>
            <a:ext cx="10364451" cy="809230"/>
          </a:xfrm>
        </p:spPr>
        <p:txBody>
          <a:bodyPr/>
          <a:lstStyle/>
          <a:p>
            <a:r>
              <a:rPr kumimoji="1" lang="ja-JP" altLang="en-US" dirty="0"/>
              <a:t>内容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A30A2D2-46D9-40C1-8504-CC3061D4D4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834063" y="969650"/>
            <a:ext cx="5662864" cy="56708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1" lang="en-US" altLang="ja-JP" b="1" dirty="0"/>
              <a:t>1</a:t>
            </a:r>
            <a:r>
              <a:rPr kumimoji="1" lang="ja-JP" altLang="en-US" b="1" dirty="0"/>
              <a:t>．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</a:t>
            </a:r>
            <a:endParaRPr kumimoji="1" lang="en-US" altLang="ja-JP" b="1" dirty="0"/>
          </a:p>
          <a:p>
            <a:pPr marL="0" indent="0">
              <a:buNone/>
            </a:pPr>
            <a:r>
              <a:rPr kumimoji="1" lang="ja-JP" altLang="en-US" b="1" dirty="0"/>
              <a:t>　</a:t>
            </a:r>
            <a:r>
              <a:rPr kumimoji="1" lang="en-US" altLang="ja-JP" b="1" dirty="0"/>
              <a:t>1.1</a:t>
            </a:r>
            <a:r>
              <a:rPr kumimoji="1" lang="ja-JP" altLang="en-US" b="1" dirty="0"/>
              <a:t>ネットでの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開発環境の使用法</a:t>
            </a:r>
            <a:endParaRPr kumimoji="1" lang="en-US" altLang="ja-JP" b="1" dirty="0"/>
          </a:p>
          <a:p>
            <a:pPr marL="0" indent="0">
              <a:buNone/>
            </a:pPr>
            <a:r>
              <a:rPr kumimoji="1" lang="ja-JP" altLang="en-US" b="1" dirty="0"/>
              <a:t>　</a:t>
            </a:r>
            <a:r>
              <a:rPr kumimoji="1" lang="en-US" altLang="ja-JP" b="1" dirty="0"/>
              <a:t>1.2 PC</a:t>
            </a:r>
            <a:r>
              <a:rPr kumimoji="1" lang="ja-JP" altLang="en-US" b="1" dirty="0"/>
              <a:t>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開発環境の構築</a:t>
            </a:r>
            <a:endParaRPr kumimoji="1" lang="en-US" altLang="ja-JP" b="1" dirty="0"/>
          </a:p>
          <a:p>
            <a:pPr marL="0" indent="0">
              <a:buNone/>
            </a:pPr>
            <a:r>
              <a:rPr kumimoji="1" lang="en-US" altLang="ja-JP" b="1" dirty="0">
                <a:solidFill>
                  <a:schemeClr val="bg1">
                    <a:lumMod val="65000"/>
                  </a:schemeClr>
                </a:solidFill>
              </a:rPr>
              <a:t>2</a:t>
            </a:r>
            <a:r>
              <a:rPr kumimoji="1" lang="ja-JP" altLang="en-US" b="1" dirty="0">
                <a:solidFill>
                  <a:schemeClr val="bg1">
                    <a:lumMod val="65000"/>
                  </a:schemeClr>
                </a:solidFill>
              </a:rPr>
              <a:t>．</a:t>
            </a:r>
            <a:r>
              <a:rPr kumimoji="1" lang="en-US" altLang="ja-JP" b="1" dirty="0">
                <a:solidFill>
                  <a:schemeClr val="bg1">
                    <a:lumMod val="65000"/>
                  </a:schemeClr>
                </a:solidFill>
              </a:rPr>
              <a:t>AI</a:t>
            </a:r>
            <a:r>
              <a:rPr kumimoji="1" lang="ja-JP" altLang="en-US" b="1" dirty="0">
                <a:solidFill>
                  <a:schemeClr val="bg1">
                    <a:lumMod val="65000"/>
                  </a:schemeClr>
                </a:solidFill>
              </a:rPr>
              <a:t>プログラム例</a:t>
            </a:r>
            <a:endParaRPr kumimoji="1" lang="en-US" altLang="ja-JP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kumimoji="1" lang="ja-JP" altLang="en-US" b="1" dirty="0">
                <a:solidFill>
                  <a:schemeClr val="bg1">
                    <a:lumMod val="65000"/>
                  </a:schemeClr>
                </a:solidFill>
              </a:rPr>
              <a:t>　</a:t>
            </a:r>
            <a:r>
              <a:rPr kumimoji="1" lang="en-US" altLang="ja-JP" b="1" dirty="0">
                <a:solidFill>
                  <a:schemeClr val="bg1">
                    <a:lumMod val="65000"/>
                  </a:schemeClr>
                </a:solidFill>
              </a:rPr>
              <a:t>2.1 </a:t>
            </a:r>
            <a:r>
              <a:rPr kumimoji="1" lang="ja-JP" altLang="en-US" b="1" dirty="0">
                <a:solidFill>
                  <a:schemeClr val="bg1">
                    <a:lumMod val="65000"/>
                  </a:schemeClr>
                </a:solidFill>
              </a:rPr>
              <a:t>特徴量からの分類</a:t>
            </a:r>
            <a:endParaRPr kumimoji="1" lang="en-US" altLang="ja-JP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kumimoji="1" lang="ja-JP" altLang="en-US" b="1" dirty="0">
                <a:solidFill>
                  <a:schemeClr val="bg1">
                    <a:lumMod val="65000"/>
                  </a:schemeClr>
                </a:solidFill>
              </a:rPr>
              <a:t>　</a:t>
            </a:r>
            <a:r>
              <a:rPr kumimoji="1" lang="en-US" altLang="ja-JP" b="1" dirty="0">
                <a:solidFill>
                  <a:schemeClr val="bg1">
                    <a:lumMod val="65000"/>
                  </a:schemeClr>
                </a:solidFill>
              </a:rPr>
              <a:t>2.2 </a:t>
            </a:r>
            <a:r>
              <a:rPr kumimoji="1" lang="ja-JP" altLang="en-US" b="1" dirty="0">
                <a:solidFill>
                  <a:schemeClr val="bg1">
                    <a:lumMod val="65000"/>
                  </a:schemeClr>
                </a:solidFill>
              </a:rPr>
              <a:t>将来予測</a:t>
            </a:r>
            <a:endParaRPr kumimoji="1" lang="en-US" altLang="ja-JP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kumimoji="1" lang="ja-JP" altLang="en-US" b="1" dirty="0">
                <a:solidFill>
                  <a:schemeClr val="bg1">
                    <a:lumMod val="65000"/>
                  </a:schemeClr>
                </a:solidFill>
              </a:rPr>
              <a:t>　</a:t>
            </a:r>
            <a:r>
              <a:rPr kumimoji="1" lang="en-US" altLang="ja-JP" b="1" dirty="0">
                <a:solidFill>
                  <a:schemeClr val="bg1">
                    <a:lumMod val="65000"/>
                  </a:schemeClr>
                </a:solidFill>
              </a:rPr>
              <a:t>2.3 </a:t>
            </a:r>
            <a:r>
              <a:rPr kumimoji="1" lang="ja-JP" altLang="en-US" b="1" dirty="0">
                <a:solidFill>
                  <a:schemeClr val="bg1">
                    <a:lumMod val="65000"/>
                  </a:schemeClr>
                </a:solidFill>
              </a:rPr>
              <a:t>画像分類</a:t>
            </a:r>
            <a:endParaRPr kumimoji="1" lang="en-US" altLang="ja-JP" b="1" dirty="0">
              <a:solidFill>
                <a:schemeClr val="bg1">
                  <a:lumMod val="65000"/>
                </a:scheme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3</a:t>
            </a:r>
            <a:r>
              <a:rPr kumimoji="1" lang="ja-JP" altLang="en-US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．ラズベリーパイによるエッジ</a:t>
            </a:r>
            <a:r>
              <a:rPr kumimoji="1" lang="en-US" altLang="ja-JP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AI</a:t>
            </a:r>
            <a:r>
              <a:rPr kumimoji="1" lang="ja-JP" altLang="en-US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 </a:t>
            </a:r>
            <a:endParaRPr kumimoji="1" lang="en-US" altLang="ja-JP" sz="2000" b="1" i="0" u="none" strike="noStrike" kern="1200" cap="all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Tw Cen MT" panose="020B0602020104020603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　</a:t>
            </a:r>
            <a:r>
              <a:rPr kumimoji="1" lang="en-US" altLang="ja-JP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3.1 </a:t>
            </a:r>
            <a:r>
              <a:rPr kumimoji="1" lang="en-US" altLang="ja-JP" sz="1800" b="1" i="0" u="none" strike="noStrike" kern="1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OS</a:t>
            </a:r>
            <a:r>
              <a:rPr kumimoji="1" lang="ja-JP" altLang="ja-JP" sz="1800" b="1" i="0" u="none" strike="noStrike" kern="1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のインストール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　</a:t>
            </a:r>
            <a:r>
              <a:rPr kumimoji="1" lang="en-US" altLang="ja-JP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3.2  </a:t>
            </a:r>
            <a:r>
              <a:rPr kumimoji="1" lang="en-US" altLang="ja-JP" sz="2000" b="1" i="0" u="none" strike="noStrike" kern="1200" cap="all" spc="0" normalizeH="0" baseline="0" noProof="0" dirty="0" err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Keras</a:t>
            </a:r>
            <a:r>
              <a:rPr kumimoji="1" lang="ja-JP" altLang="en-US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と</a:t>
            </a:r>
            <a:r>
              <a:rPr kumimoji="1" lang="en-US" altLang="ja-JP" sz="2000" b="1" i="0" u="none" strike="noStrike" kern="1200" cap="all" spc="0" normalizeH="0" baseline="0" noProof="0" dirty="0" err="1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Tensorflow</a:t>
            </a:r>
            <a:r>
              <a:rPr kumimoji="1" lang="ja-JP" altLang="en-US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等をインストール</a:t>
            </a:r>
            <a:endParaRPr kumimoji="1" lang="en-US" altLang="ja-JP" sz="2000" b="1" i="0" u="none" strike="noStrike" kern="1200" cap="all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Tw Cen MT" panose="020B0602020104020603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　</a:t>
            </a:r>
            <a:r>
              <a:rPr kumimoji="1" lang="en-US" altLang="ja-JP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3.3 </a:t>
            </a:r>
            <a:r>
              <a:rPr kumimoji="1" lang="ja-JP" altLang="en-US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学習</a:t>
            </a:r>
            <a:endParaRPr kumimoji="1" lang="en-US" altLang="ja-JP" sz="2000" b="1" i="0" u="none" strike="noStrike" kern="1200" cap="all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Tw Cen MT" panose="020B0602020104020603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prstClr val="black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　</a:t>
            </a:r>
            <a:r>
              <a:rPr kumimoji="1" lang="en-US" altLang="ja-JP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3.4 </a:t>
            </a:r>
            <a:r>
              <a:rPr kumimoji="1" lang="ja-JP" altLang="en-US" sz="2000" b="1" i="0" u="none" strike="noStrike" kern="1200" cap="all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Tw Cen MT" panose="020B0602020104020603"/>
                <a:ea typeface="ＭＳ Ｐゴシック" panose="020B0600070205080204" pitchFamily="50" charset="-128"/>
                <a:cs typeface="+mn-cs"/>
              </a:rPr>
              <a:t>推測</a:t>
            </a:r>
            <a:endParaRPr kumimoji="1" lang="en-US" altLang="ja-JP" sz="2000" b="1" i="0" u="none" strike="noStrike" kern="1200" cap="all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Tw Cen MT" panose="020B0602020104020603"/>
              <a:ea typeface="ＭＳ Ｐゴシック" panose="020B0600070205080204" pitchFamily="50" charset="-128"/>
              <a:cs typeface="+mn-cs"/>
            </a:endParaRPr>
          </a:p>
          <a:p>
            <a:pPr marL="0" indent="0">
              <a:buNone/>
            </a:pPr>
            <a:endParaRPr kumimoji="1" lang="ja-JP" altLang="en-US" dirty="0"/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7475EBFD-C50D-47B3-AF17-E5B7B02519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2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607"/>
    </mc:Choice>
    <mc:Fallback xmlns="">
      <p:transition spd="slow" advTm="696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BF65B0-07A0-45AE-8738-F877D572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39597"/>
            <a:ext cx="10364451" cy="727204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1.1</a:t>
            </a:r>
            <a:r>
              <a:rPr kumimoji="1" lang="ja-JP" altLang="en-US" b="1" dirty="0"/>
              <a:t>ネットでの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開発環境の使用法（</a:t>
            </a:r>
            <a:r>
              <a:rPr kumimoji="1" lang="en-US" altLang="ja-JP" b="1" dirty="0"/>
              <a:t>1</a:t>
            </a:r>
            <a:r>
              <a:rPr kumimoji="1" lang="ja-JP" altLang="en-US" b="1" dirty="0"/>
              <a:t>）</a:t>
            </a:r>
            <a:endParaRPr kumimoji="1" lang="ja-JP" alt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2B61679-81F0-48EC-A927-2285AB0050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437" y="1179300"/>
            <a:ext cx="10891123" cy="252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Google </a:t>
            </a:r>
            <a:r>
              <a:rPr kumimoji="0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Colaboratory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（フリー機械学習（</a:t>
            </a:r>
            <a:r>
              <a:rPr kumimoji="0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</a:t>
            </a:r>
            <a:r>
              <a:rPr kumimoji="0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keras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も使用可））の使い方</a:t>
            </a:r>
            <a:endParaRPr kumimoji="0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　　　　　　　　（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2021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年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2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月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9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日時点での説明です）</a:t>
            </a:r>
            <a:endParaRPr kumimoji="0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Gmail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を設定してあることを前提としています。まだの場合は前もって設定してください。</a:t>
            </a:r>
            <a:endParaRPr kumimoji="0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  <a:hlinkClick r:id="rId4"/>
              </a:rPr>
              <a:t>https://support.google.com/accounts/answer/27441?hl=ja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</a:t>
            </a:r>
            <a:endParaRPr kumimoji="0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1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．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  <a:hlinkClick r:id="rId5"/>
              </a:rPr>
              <a:t>https://colab.research.google.com/notebooks/intro.ipynb?hl=ja#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にアクセスする。</a:t>
            </a:r>
            <a:endParaRPr kumimoji="0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　　</a:t>
            </a:r>
            <a:r>
              <a:rPr kumimoji="0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Colaboratory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へようこそ、と書かれた画面が現れます。</a:t>
            </a:r>
            <a:endParaRPr kumimoji="0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1" name="図 10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5846551F-6F58-43EA-A644-2AD12B0341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7766" y="3429000"/>
            <a:ext cx="10201207" cy="3282351"/>
          </a:xfrm>
          <a:prstGeom prst="rect">
            <a:avLst/>
          </a:prstGeom>
        </p:spPr>
      </p:pic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88665748-B93C-402E-AFB6-AFCD20EAC8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1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862"/>
    </mc:Choice>
    <mc:Fallback xmlns="">
      <p:transition spd="slow" advTm="548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BF65B0-07A0-45AE-8738-F877D572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39597"/>
            <a:ext cx="10364451" cy="727204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1.1</a:t>
            </a:r>
            <a:r>
              <a:rPr kumimoji="1" lang="ja-JP" altLang="en-US" b="1" dirty="0"/>
              <a:t>ネットでの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開発環境の使用法（</a:t>
            </a:r>
            <a:r>
              <a:rPr kumimoji="1" lang="en-US" altLang="ja-JP" b="1" dirty="0"/>
              <a:t>2</a:t>
            </a:r>
            <a:r>
              <a:rPr kumimoji="1" lang="ja-JP" altLang="en-US" b="1" dirty="0"/>
              <a:t>）</a:t>
            </a:r>
            <a:endParaRPr kumimoji="1" lang="ja-JP" altLang="en-US" dirty="0"/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A33036FF-3558-4D7B-BE70-299E0E580768}"/>
              </a:ext>
            </a:extLst>
          </p:cNvPr>
          <p:cNvGrpSpPr/>
          <p:nvPr/>
        </p:nvGrpSpPr>
        <p:grpSpPr>
          <a:xfrm>
            <a:off x="1756073" y="1890347"/>
            <a:ext cx="5099050" cy="257175"/>
            <a:chOff x="1362075" y="3209925"/>
            <a:chExt cx="5099050" cy="257175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BBC96D4C-5308-4657-A7E4-8EE9E76EBE67}"/>
                </a:ext>
              </a:extLst>
            </p:cNvPr>
            <p:cNvSpPr/>
            <p:nvPr/>
          </p:nvSpPr>
          <p:spPr>
            <a:xfrm>
              <a:off x="1746250" y="3209925"/>
              <a:ext cx="4714875" cy="2571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A474E475-6F59-4279-B50B-A9454834C6F2}"/>
                </a:ext>
              </a:extLst>
            </p:cNvPr>
            <p:cNvSpPr/>
            <p:nvPr/>
          </p:nvSpPr>
          <p:spPr>
            <a:xfrm>
              <a:off x="1362075" y="3209925"/>
              <a:ext cx="381000" cy="257175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7C734A62-46C1-4BC9-BB3E-FA6E598FB7B8}"/>
                </a:ext>
              </a:extLst>
            </p:cNvPr>
            <p:cNvSpPr/>
            <p:nvPr/>
          </p:nvSpPr>
          <p:spPr>
            <a:xfrm>
              <a:off x="1447800" y="3257550"/>
              <a:ext cx="209550" cy="190500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sp>
          <p:nvSpPr>
            <p:cNvPr id="6" name="二等辺三角形 5">
              <a:extLst>
                <a:ext uri="{FF2B5EF4-FFF2-40B4-BE49-F238E27FC236}">
                  <a16:creationId xmlns:a16="http://schemas.microsoft.com/office/drawing/2014/main" id="{1FD60493-E1B6-4090-A33F-5DEF5CE3B954}"/>
                </a:ext>
              </a:extLst>
            </p:cNvPr>
            <p:cNvSpPr/>
            <p:nvPr/>
          </p:nvSpPr>
          <p:spPr>
            <a:xfrm rot="5400000">
              <a:off x="1495425" y="3295650"/>
              <a:ext cx="133350" cy="114300"/>
            </a:xfrm>
            <a:prstGeom prst="triangl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</p:grpSp>
      <p:sp>
        <p:nvSpPr>
          <p:cNvPr id="8" name="Rectangle 6">
            <a:extLst>
              <a:ext uri="{FF2B5EF4-FFF2-40B4-BE49-F238E27FC236}">
                <a16:creationId xmlns:a16="http://schemas.microsoft.com/office/drawing/2014/main" id="{971C241D-1C75-450D-8117-5C0BF2002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03" y="1342813"/>
            <a:ext cx="1008321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2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．上の方の＋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code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の所をクリックすると下記のような長四角のセルが表示されます。</a:t>
            </a: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0D151C1-F74B-45E9-AE67-E3A5DA029C16}"/>
              </a:ext>
            </a:extLst>
          </p:cNvPr>
          <p:cNvSpPr txBox="1"/>
          <p:nvPr/>
        </p:nvSpPr>
        <p:spPr>
          <a:xfrm>
            <a:off x="969902" y="2462841"/>
            <a:ext cx="92610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3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．ここにプログラムを書き左側の実行マークをクリックすると実行されます。</a:t>
            </a:r>
            <a:endParaRPr kumimoji="0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なお、機械学習を動かす環境は既に設定されていますので、環境設定は不要です。</a:t>
            </a:r>
            <a:endParaRPr kumimoji="0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F9110D9-4B33-4251-8594-83FBC6E624DD}"/>
              </a:ext>
            </a:extLst>
          </p:cNvPr>
          <p:cNvGrpSpPr/>
          <p:nvPr/>
        </p:nvGrpSpPr>
        <p:grpSpPr>
          <a:xfrm>
            <a:off x="2285520" y="4107934"/>
            <a:ext cx="177800" cy="180975"/>
            <a:chOff x="1428750" y="4991100"/>
            <a:chExt cx="177800" cy="180975"/>
          </a:xfrm>
        </p:grpSpPr>
        <p:sp>
          <p:nvSpPr>
            <p:cNvPr id="13" name="四角形: 1 つの角を切り取り 1 つの角を丸める 12">
              <a:extLst>
                <a:ext uri="{FF2B5EF4-FFF2-40B4-BE49-F238E27FC236}">
                  <a16:creationId xmlns:a16="http://schemas.microsoft.com/office/drawing/2014/main" id="{B8BF9833-624C-4D6E-833A-1ACD6A8F5B21}"/>
                </a:ext>
              </a:extLst>
            </p:cNvPr>
            <p:cNvSpPr/>
            <p:nvPr/>
          </p:nvSpPr>
          <p:spPr>
            <a:xfrm>
              <a:off x="1428750" y="4991100"/>
              <a:ext cx="171450" cy="180975"/>
            </a:xfrm>
            <a:prstGeom prst="snipRound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sp>
          <p:nvSpPr>
            <p:cNvPr id="14" name="二等辺三角形 13">
              <a:extLst>
                <a:ext uri="{FF2B5EF4-FFF2-40B4-BE49-F238E27FC236}">
                  <a16:creationId xmlns:a16="http://schemas.microsoft.com/office/drawing/2014/main" id="{A7332D48-BFEA-4285-A4F8-A97101AF842C}"/>
                </a:ext>
              </a:extLst>
            </p:cNvPr>
            <p:cNvSpPr/>
            <p:nvPr/>
          </p:nvSpPr>
          <p:spPr>
            <a:xfrm rot="6606139" flipH="1">
              <a:off x="1550035" y="5010150"/>
              <a:ext cx="59055" cy="53975"/>
            </a:xfrm>
            <a:prstGeom prst="triangl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</p:grpSp>
      <p:sp>
        <p:nvSpPr>
          <p:cNvPr id="12" name="Rectangle 10">
            <a:extLst>
              <a:ext uri="{FF2B5EF4-FFF2-40B4-BE49-F238E27FC236}">
                <a16:creationId xmlns:a16="http://schemas.microsoft.com/office/drawing/2014/main" id="{B16433F5-211A-477A-B399-A359AAFFD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429" y="3379163"/>
            <a:ext cx="1120724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4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．プログラムが既に作られていてそれを動かす場合の説明</a:t>
            </a: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4.1</a:t>
            </a:r>
            <a:r>
              <a:rPr kumimoji="0" lang="en-US" altLang="ja-JP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kumimoji="0" lang="ja-JP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添付の</a:t>
            </a:r>
            <a:r>
              <a:rPr kumimoji="0" lang="en-US" altLang="ja-JP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diabetes_test.csv</a:t>
            </a:r>
            <a:r>
              <a:rPr kumimoji="0" lang="ja-JP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、</a:t>
            </a:r>
            <a:r>
              <a:rPr kumimoji="0" lang="en-US" altLang="ja-JP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diabetes_test_bmi.csv</a:t>
            </a:r>
            <a:r>
              <a:rPr kumimoji="0" lang="ja-JP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、</a:t>
            </a:r>
            <a:r>
              <a:rPr kumimoji="0" lang="en-US" altLang="ja-JP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diabetes_train.csv 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google </a:t>
            </a:r>
            <a:r>
              <a:rPr kumimoji="0" lang="en-US" altLang="ja-JP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colab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へのコピー</a:t>
            </a: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　左側の　　　</a:t>
            </a:r>
            <a:r>
              <a:rPr kumimoji="0" lang="ja-JP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をクリックすると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PC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内の、あるディレクトリ内のファイル一覧がでます。</a:t>
            </a:r>
            <a:endParaRPr kumimoji="0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 panose="020B0602020104020603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778DE89F-AA5D-41A2-A537-B53D6AB70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774" y="4356312"/>
            <a:ext cx="977543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上記ファイルが置かれている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PC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のディレクトリに移動しドラッグドロップします。</a:t>
            </a:r>
            <a:endParaRPr kumimoji="0" lang="en-US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sample_data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の下にコピーされます（次ページ参照）。</a:t>
            </a: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4.2 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計算実行　</a:t>
            </a: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E96A87C-9EFB-4A91-99D3-A2AAECDD1CFB}"/>
              </a:ext>
            </a:extLst>
          </p:cNvPr>
          <p:cNvSpPr txBox="1"/>
          <p:nvPr/>
        </p:nvSpPr>
        <p:spPr>
          <a:xfrm>
            <a:off x="969902" y="5324720"/>
            <a:ext cx="112220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diabete_dnn_regression.py</a:t>
            </a:r>
            <a:r>
              <a:rPr kumimoji="0" lang="en-US" altLang="ja-JP" sz="2000" b="0" i="0" u="none" strike="noStrike" kern="1200" cap="none" spc="0" normalizeH="0" baseline="0" noProof="0" dirty="0" bmk="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kumimoji="0" lang="ja-JP" altLang="ja-JP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kumimoji="0" lang="ja-JP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糖尿病の１年後の進行具合と</a:t>
            </a:r>
            <a:r>
              <a:rPr kumimoji="0" lang="en-US" altLang="ja-JP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BMI</a:t>
            </a:r>
            <a:r>
              <a:rPr kumimoji="0" lang="ja-JP" altLang="en-US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と糖尿病の関係を計算する</a:t>
            </a:r>
            <a:endParaRPr kumimoji="0" lang="en-US" altLang="ja-JP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r>
              <a:rPr kumimoji="0" lang="ja-JP" altLang="ja-JP" sz="20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プログラム）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をコピぺし（例えばメモ帳で</a:t>
            </a:r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diabete_dnn_regression.py 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を開きコピーし、</a:t>
            </a:r>
            <a:endParaRPr kumimoji="0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r>
              <a:rPr kumimoji="0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2</a:t>
            </a:r>
            <a:r>
              <a:rPr kumimoji="0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の長四角のセルにペーストする）、セルの左側にある実行マークをクリックすると開始します。</a:t>
            </a:r>
            <a:endParaRPr lang="ja-JP" altLang="en-US" dirty="0"/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56460B23-E362-4EDF-943E-1E061522CF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02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253"/>
    </mc:Choice>
    <mc:Fallback xmlns="">
      <p:transition spd="slow" advTm="1012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BF65B0-07A0-45AE-8738-F877D572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39597"/>
            <a:ext cx="10364451" cy="727204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1.1</a:t>
            </a:r>
            <a:r>
              <a:rPr kumimoji="1" lang="ja-JP" altLang="en-US" b="1" dirty="0"/>
              <a:t>ネットでの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開発環境の使用法（</a:t>
            </a:r>
            <a:r>
              <a:rPr kumimoji="1" lang="en-US" altLang="ja-JP" b="1" dirty="0"/>
              <a:t>3</a:t>
            </a:r>
            <a:r>
              <a:rPr kumimoji="1" lang="ja-JP" altLang="en-US" b="1" dirty="0"/>
              <a:t>）</a:t>
            </a:r>
            <a:endParaRPr kumimoji="1" lang="ja-JP" altLang="en-US" dirty="0"/>
          </a:p>
        </p:txBody>
      </p:sp>
      <p:pic>
        <p:nvPicPr>
          <p:cNvPr id="4" name="図 3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79306FA1-1DF0-48D8-885F-8B9C73272D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090" y="1021081"/>
            <a:ext cx="10075817" cy="5664881"/>
          </a:xfrm>
          <a:prstGeom prst="rect">
            <a:avLst/>
          </a:prstGeom>
        </p:spPr>
      </p:pic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5C1B7BD4-0F96-43D3-B77D-EB6A2CF953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6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868"/>
    </mc:Choice>
    <mc:Fallback xmlns="">
      <p:transition spd="slow" advTm="45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BF65B0-07A0-45AE-8738-F877D572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123408"/>
            <a:ext cx="10364451" cy="727204"/>
          </a:xfrm>
        </p:spPr>
        <p:txBody>
          <a:bodyPr>
            <a:normAutofit/>
          </a:bodyPr>
          <a:lstStyle/>
          <a:p>
            <a:r>
              <a:rPr kumimoji="1" lang="en-US" altLang="ja-JP" b="1" dirty="0"/>
              <a:t>1.1</a:t>
            </a:r>
            <a:r>
              <a:rPr kumimoji="1" lang="ja-JP" altLang="en-US" b="1" dirty="0"/>
              <a:t>ネットでの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開発環境の使用法（</a:t>
            </a:r>
            <a:r>
              <a:rPr kumimoji="1" lang="en-US" altLang="ja-JP" b="1" dirty="0"/>
              <a:t>4</a:t>
            </a:r>
            <a:r>
              <a:rPr kumimoji="1" lang="ja-JP" altLang="en-US" b="1" dirty="0"/>
              <a:t>）　計算結果</a:t>
            </a:r>
            <a:endParaRPr kumimoji="1" lang="ja-JP" alt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E3CA1A8-E4DA-4AAB-9DA5-CB820B72E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87" y="1194927"/>
            <a:ext cx="382905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8489E0C0-34F8-459A-A2D5-3A448D3F7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996" y="1428335"/>
            <a:ext cx="3800475" cy="254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DB4D326E-60DC-443A-B9B1-324E8F0F2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34" y="3813412"/>
            <a:ext cx="3714750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1467860-7FD9-4333-9E6C-0920F48E58AB}"/>
              </a:ext>
            </a:extLst>
          </p:cNvPr>
          <p:cNvSpPr txBox="1"/>
          <p:nvPr/>
        </p:nvSpPr>
        <p:spPr>
          <a:xfrm>
            <a:off x="635239" y="6432210"/>
            <a:ext cx="67889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KERAS RMSE: 48.55 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412A459-74F7-4302-AC6B-FA30FCA261C6}"/>
              </a:ext>
            </a:extLst>
          </p:cNvPr>
          <p:cNvSpPr txBox="1"/>
          <p:nvPr/>
        </p:nvSpPr>
        <p:spPr>
          <a:xfrm>
            <a:off x="1121434" y="864481"/>
            <a:ext cx="11061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rgbClr val="212121"/>
                </a:solidFill>
                <a:effectLst/>
                <a:latin typeface="Arial Unicode MS"/>
                <a:ea typeface="Roboto" panose="02000000000000000000" pitchFamily="2" charset="0"/>
              </a:rPr>
              <a:t>Epoch 300/300 23/23 - 0s - loss: 3320.7168 - mae: 44.4774 - val_loss: 2964.4023 - val_mae: 43.3961 </a:t>
            </a:r>
            <a:endParaRPr kumimoji="0" lang="ja-JP" altLang="ja-JP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7C2CCCD-45AF-47E1-8708-A72457BB9E17}"/>
              </a:ext>
            </a:extLst>
          </p:cNvPr>
          <p:cNvSpPr txBox="1"/>
          <p:nvPr/>
        </p:nvSpPr>
        <p:spPr>
          <a:xfrm>
            <a:off x="1949569" y="3480759"/>
            <a:ext cx="741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図</a:t>
            </a:r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77FD133-2C77-48A1-BC9D-724203190ABC}"/>
              </a:ext>
            </a:extLst>
          </p:cNvPr>
          <p:cNvSpPr txBox="1"/>
          <p:nvPr/>
        </p:nvSpPr>
        <p:spPr>
          <a:xfrm>
            <a:off x="6147758" y="3786845"/>
            <a:ext cx="741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図</a:t>
            </a:r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C64C041-0012-479C-865D-3B77358C7C50}"/>
              </a:ext>
            </a:extLst>
          </p:cNvPr>
          <p:cNvSpPr txBox="1"/>
          <p:nvPr/>
        </p:nvSpPr>
        <p:spPr>
          <a:xfrm>
            <a:off x="1949568" y="6079915"/>
            <a:ext cx="741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図</a:t>
            </a:r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11B7F2E-5CF2-4266-A0B6-9DE27113E96B}"/>
              </a:ext>
            </a:extLst>
          </p:cNvPr>
          <p:cNvSpPr txBox="1"/>
          <p:nvPr/>
        </p:nvSpPr>
        <p:spPr>
          <a:xfrm>
            <a:off x="5191886" y="4086075"/>
            <a:ext cx="6106780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このプログラムは各種測定結果（特徴量）から</a:t>
            </a:r>
            <a:r>
              <a:rPr kumimoji="1" lang="en-US" altLang="ja-JP" dirty="0"/>
              <a:t>1</a:t>
            </a:r>
            <a:r>
              <a:rPr kumimoji="1" lang="ja-JP" altLang="en-US" dirty="0"/>
              <a:t>年後の糖尿病の指標の値を予測します（図</a:t>
            </a:r>
            <a:r>
              <a:rPr kumimoji="1" lang="en-US" altLang="ja-JP" dirty="0"/>
              <a:t>2</a:t>
            </a:r>
            <a:r>
              <a:rPr kumimoji="1" lang="ja-JP" altLang="en-US" dirty="0"/>
              <a:t>）。予測結果（縦軸）と実測値（横軸）には、誤差は大きいですが正の相関があることがわかります。また、図</a:t>
            </a:r>
            <a:r>
              <a:rPr kumimoji="1" lang="en-US" altLang="ja-JP" dirty="0"/>
              <a:t>3</a:t>
            </a:r>
            <a:r>
              <a:rPr kumimoji="1" lang="ja-JP" altLang="en-US" dirty="0"/>
              <a:t>は</a:t>
            </a:r>
            <a:r>
              <a:rPr kumimoji="1" lang="en-US" altLang="ja-JP" dirty="0"/>
              <a:t>BMI</a:t>
            </a:r>
            <a:r>
              <a:rPr kumimoji="1" lang="ja-JP" altLang="en-US" dirty="0"/>
              <a:t>の値を下げると、その指標値が下がることを示しています。図</a:t>
            </a:r>
            <a:r>
              <a:rPr kumimoji="1" lang="en-US" altLang="ja-JP" dirty="0"/>
              <a:t>1</a:t>
            </a:r>
            <a:r>
              <a:rPr kumimoji="1" lang="ja-JP" altLang="en-US" dirty="0"/>
              <a:t>は計算ステップとともに</a:t>
            </a:r>
            <a:r>
              <a:rPr kumimoji="1" lang="en-US" altLang="ja-JP" dirty="0"/>
              <a:t>loss</a:t>
            </a:r>
            <a:r>
              <a:rPr kumimoji="1" lang="ja-JP" altLang="en-US" dirty="0"/>
              <a:t>の値が下がり、飽和していることを示しています。従って、これ以上長く計算する必要はないことがわかります。もし途中から上昇していた場合は、過学習の可能性があります。</a:t>
            </a: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D3CC8E6C-59E9-4DF1-BDDC-806D7F2F51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5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550"/>
    </mc:Choice>
    <mc:Fallback xmlns="">
      <p:transition spd="slow" advTm="56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7121F1-E7AD-46D3-9FD7-B6C3DCA0D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05092"/>
            <a:ext cx="10364451" cy="761709"/>
          </a:xfrm>
        </p:spPr>
        <p:txBody>
          <a:bodyPr/>
          <a:lstStyle/>
          <a:p>
            <a:r>
              <a:rPr kumimoji="1" lang="en-US" altLang="ja-JP" b="1" dirty="0"/>
              <a:t>1.2 PC</a:t>
            </a:r>
            <a:r>
              <a:rPr kumimoji="1" lang="ja-JP" altLang="en-US" b="1" dirty="0"/>
              <a:t>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開発環境の構築</a:t>
            </a:r>
            <a:r>
              <a:rPr lang="en-US" altLang="ja-JP" b="1" dirty="0"/>
              <a:t>(1)</a:t>
            </a:r>
            <a:endParaRPr kumimoji="1" lang="ja-JP" altLang="en-US" dirty="0"/>
          </a:p>
        </p:txBody>
      </p:sp>
      <p:pic>
        <p:nvPicPr>
          <p:cNvPr id="2050" name="図 4">
            <a:extLst>
              <a:ext uri="{FF2B5EF4-FFF2-40B4-BE49-F238E27FC236}">
                <a16:creationId xmlns:a16="http://schemas.microsoft.com/office/drawing/2014/main" id="{955941AA-6C4E-4A4A-8B60-EBD6351F9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238" y="3544616"/>
            <a:ext cx="4282563" cy="240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図 5">
            <a:extLst>
              <a:ext uri="{FF2B5EF4-FFF2-40B4-BE49-F238E27FC236}">
                <a16:creationId xmlns:a16="http://schemas.microsoft.com/office/drawing/2014/main" id="{2F28E88E-8B1D-4F7F-ADF8-F1CB7D78F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3636379"/>
            <a:ext cx="4121269" cy="231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6955A6-FDE5-406C-A3C1-F1FE5F2FF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087" y="1112611"/>
            <a:ext cx="10640138" cy="252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66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手持ちの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PC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（メモリー８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G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以上推奨）を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AI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として使う方法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(python3.7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用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)</a:t>
            </a:r>
            <a:endParaRPr lang="en-US" altLang="ja-JP" sz="2000" dirty="0"/>
          </a:p>
          <a:p>
            <a:pPr marL="0" marR="0" lvl="0" indent="666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666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anaconda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内の</a:t>
            </a:r>
            <a:r>
              <a:rPr kumimoji="0" lang="en-US" altLang="ja-JP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jupyter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notebook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で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AI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プログラムを動かします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(</a:t>
            </a:r>
            <a:r>
              <a:rPr kumimoji="0" lang="en-US" altLang="ja-JP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keras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</a:t>
            </a:r>
            <a:r>
              <a:rPr kumimoji="0" lang="en-US" altLang="ja-JP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使用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)</a:t>
            </a:r>
            <a:endParaRPr kumimoji="0" lang="en-US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666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anaconda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は、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  <a:hlinkClick r:id="rId6"/>
              </a:rPr>
              <a:t>https://www.anaconda.com/products/individual/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に入ってダウンロード</a:t>
            </a:r>
            <a:endParaRPr kumimoji="0" lang="en-US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666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してください（画面の下の方、図１）。</a:t>
            </a:r>
            <a:endParaRPr kumimoji="0" lang="ja-JP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666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ダウンロードしましたらインストーラを動かしてください（図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2</a:t>
            </a: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）。インストーラに</a:t>
            </a:r>
            <a:endParaRPr kumimoji="0" lang="en-US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666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表示される設定はすべてデフォルトでかまいません</a:t>
            </a:r>
            <a:r>
              <a:rPr kumimoji="0" lang="ja-JP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。</a:t>
            </a:r>
            <a:endParaRPr kumimoji="0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666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DDC951-6BEC-4CD9-9979-4131F0CBA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857" y="5520747"/>
            <a:ext cx="6351419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　　　　　　　</a:t>
            </a:r>
            <a:r>
              <a:rPr kumimoji="0" lang="ja-JP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図１　　　　　　　　　　　　　　　　　図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2</a:t>
            </a:r>
            <a:endParaRPr kumimoji="0" lang="en-US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068A097C-735B-4BA5-98F0-F1CA9CE6FB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50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734"/>
    </mc:Choice>
    <mc:Fallback xmlns="">
      <p:transition spd="slow" advTm="577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BF65B0-07A0-45AE-8738-F877D572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39597"/>
            <a:ext cx="10364451" cy="727204"/>
          </a:xfrm>
        </p:spPr>
        <p:txBody>
          <a:bodyPr/>
          <a:lstStyle/>
          <a:p>
            <a:r>
              <a:rPr kumimoji="1" lang="en-US" altLang="ja-JP" b="1" dirty="0"/>
              <a:t>1.2 PC</a:t>
            </a:r>
            <a:r>
              <a:rPr kumimoji="1" lang="ja-JP" altLang="en-US" b="1" dirty="0"/>
              <a:t>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開発環境の構築</a:t>
            </a:r>
            <a:r>
              <a:rPr lang="en-US" altLang="ja-JP" b="1" dirty="0"/>
              <a:t>(2)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C988B8A-E432-4714-BB30-C01A6F9F11BB}"/>
              </a:ext>
            </a:extLst>
          </p:cNvPr>
          <p:cNvSpPr txBox="1"/>
          <p:nvPr/>
        </p:nvSpPr>
        <p:spPr>
          <a:xfrm>
            <a:off x="1224951" y="1190994"/>
            <a:ext cx="10053274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+mj-cs"/>
              <a:buAutoNum type="arabicDbPlain"/>
            </a:pP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Keras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のインストール（別のプラットフォーム、例えば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chainer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使用希望でしたら同様にしてインストールしてください）</a:t>
            </a:r>
          </a:p>
          <a:p>
            <a:pPr algn="just"/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ウィンドウズのスタートボタンから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anaconda3(64-bit)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を押し、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Anaconda 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Powershell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Prompt(*** )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を押す。出てきた画面で、</a:t>
            </a:r>
          </a:p>
          <a:p>
            <a:pPr algn="just"/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&gt;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conda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install python=3.7.4(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ここでリターン、以下同じ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)</a:t>
            </a:r>
            <a:endParaRPr lang="ja-JP" altLang="ja-JP" sz="20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&gt;pip install -U pip 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setuptools</a:t>
            </a:r>
            <a:endParaRPr lang="ja-JP" altLang="ja-JP" sz="20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(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もし、管理権限がないというエラーがでたら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&gt;pip install -U pip --user 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setuptools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、　</a:t>
            </a:r>
          </a:p>
          <a:p>
            <a:pPr algn="just"/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この場合、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user/local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のところにインストールされるので、そこへアクセスできるようにする必要があります。通常は、この命令なしでも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OK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だと思いますので、エラーがでたら無視して良いと思います）</a:t>
            </a:r>
          </a:p>
          <a:p>
            <a:pPr algn="just"/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&gt;pip uninstall -y 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tensorflow-cpu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tensorflow-gpu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tensorflow_datasets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-hub 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keras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　（初めてで何もインストールしてなければ不要です）</a:t>
            </a:r>
          </a:p>
          <a:p>
            <a:pPr algn="just"/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＞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pip install 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keras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==2.2.4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（図３参照）</a:t>
            </a:r>
          </a:p>
          <a:p>
            <a:pPr algn="just"/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&gt;pip install 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==1.15.0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　</a:t>
            </a:r>
          </a:p>
          <a:p>
            <a:pPr algn="just"/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を入力する。</a:t>
            </a:r>
          </a:p>
          <a:p>
            <a:pPr algn="just"/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これで、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keras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</a:t>
            </a:r>
            <a:r>
              <a:rPr lang="en-US" altLang="ja-JP" sz="2000" kern="100" dirty="0" err="1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tensorflow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を使った</a:t>
            </a:r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AI</a:t>
            </a:r>
            <a:r>
              <a:rPr lang="ja-JP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の開発環境および動作環境が完成です。</a:t>
            </a:r>
          </a:p>
          <a:p>
            <a:pPr algn="just"/>
            <a:r>
              <a:rPr lang="en-US" altLang="ja-JP" sz="20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 </a:t>
            </a:r>
            <a:endParaRPr lang="ja-JP" altLang="ja-JP" sz="20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36E1C75C-1DE3-4F46-81A9-CC4D679117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40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645"/>
    </mc:Choice>
    <mc:Fallback xmlns="">
      <p:transition spd="slow" advTm="45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BF65B0-07A0-45AE-8738-F877D572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39597"/>
            <a:ext cx="10364451" cy="727204"/>
          </a:xfrm>
        </p:spPr>
        <p:txBody>
          <a:bodyPr/>
          <a:lstStyle/>
          <a:p>
            <a:r>
              <a:rPr kumimoji="1" lang="en-US" altLang="ja-JP" b="1" dirty="0"/>
              <a:t>1.2 PC</a:t>
            </a:r>
            <a:r>
              <a:rPr kumimoji="1" lang="ja-JP" altLang="en-US" b="1" dirty="0"/>
              <a:t>での</a:t>
            </a:r>
            <a:r>
              <a:rPr kumimoji="1" lang="en-US" altLang="ja-JP" b="1" dirty="0"/>
              <a:t>AI</a:t>
            </a:r>
            <a:r>
              <a:rPr kumimoji="1" lang="ja-JP" altLang="en-US" b="1" dirty="0"/>
              <a:t>開発環境の構築</a:t>
            </a:r>
            <a:r>
              <a:rPr lang="en-US" altLang="ja-JP" b="1" dirty="0"/>
              <a:t>(3)</a:t>
            </a:r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35CB08ED-C87F-4E83-8435-B11B508D1E0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592" y="914400"/>
            <a:ext cx="7487729" cy="422529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3C12AF7-B55E-42A6-A2D7-E34584422DDD}"/>
              </a:ext>
            </a:extLst>
          </p:cNvPr>
          <p:cNvSpPr txBox="1"/>
          <p:nvPr/>
        </p:nvSpPr>
        <p:spPr>
          <a:xfrm>
            <a:off x="5068022" y="5139694"/>
            <a:ext cx="8842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ja-JP" sz="20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図３</a:t>
            </a:r>
            <a:endParaRPr lang="ja-JP" altLang="en-US" sz="20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4F52BEF-1AA2-4E44-A807-4E124CBE1224}"/>
              </a:ext>
            </a:extLst>
          </p:cNvPr>
          <p:cNvSpPr txBox="1"/>
          <p:nvPr/>
        </p:nvSpPr>
        <p:spPr>
          <a:xfrm>
            <a:off x="1314719" y="5437929"/>
            <a:ext cx="1004114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ja-JP" altLang="ja-JP" sz="1400" kern="100" dirty="0">
                <a:solidFill>
                  <a:srgbClr val="FF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参考：上記の他に</a:t>
            </a:r>
            <a:r>
              <a:rPr lang="en-US" altLang="ja-JP" sz="1400" kern="100" dirty="0">
                <a:solidFill>
                  <a:srgbClr val="FF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anaconda</a:t>
            </a:r>
            <a:r>
              <a:rPr lang="ja-JP" altLang="ja-JP" sz="1400" kern="100" dirty="0">
                <a:solidFill>
                  <a:srgbClr val="FF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旧バージョンでインストールする方法があります。最新バージョンで対応するようにしても、将来バージョンが変化し、また動作しない可能性があります。そこで、旧バージョンのインストールの仕方を示します（すいませんが、私は動作確認していません。動かない場合は、ネットで調べてください）</a:t>
            </a:r>
            <a:endParaRPr lang="ja-JP" altLang="ja-JP" sz="1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400" kern="100" dirty="0">
                <a:solidFill>
                  <a:srgbClr val="FF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　</a:t>
            </a:r>
            <a:r>
              <a:rPr lang="en-US" altLang="ja-JP" sz="1400" u="sng" kern="100" dirty="0">
                <a:solidFill>
                  <a:srgbClr val="0000FF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  <a:hlinkClick r:id="rId5"/>
              </a:rPr>
              <a:t>https://repo.anaconda.com/archive/</a:t>
            </a:r>
            <a:endParaRPr lang="ja-JP" altLang="ja-JP" sz="1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400" kern="100" dirty="0">
                <a:solidFill>
                  <a:srgbClr val="FF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に入って、</a:t>
            </a:r>
            <a:r>
              <a:rPr lang="en-US" altLang="ja-JP" sz="1400" kern="100" dirty="0">
                <a:solidFill>
                  <a:srgbClr val="FF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Anaconda3-2019.10-windows-x86_64.exe</a:t>
            </a:r>
            <a:r>
              <a:rPr lang="ja-JP" altLang="ja-JP" sz="1400" kern="100" dirty="0">
                <a:solidFill>
                  <a:srgbClr val="FF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をダウンロード（クリックするだけ）してください。これは、私がダウンロードしたインストーラです。以下は上と同じです。</a:t>
            </a:r>
            <a:endParaRPr lang="ja-JP" altLang="ja-JP" sz="14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27A7ED26-570B-4DCD-9884-742CD63092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93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11"/>
    </mc:Choice>
    <mc:Fallback xmlns="">
      <p:transition spd="slow" advTm="1094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しずく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TM04033925[[fn=しずく]]</Template>
  <TotalTime>407</TotalTime>
  <Words>1584</Words>
  <Application>Microsoft Office PowerPoint</Application>
  <PresentationFormat>ワイド画面</PresentationFormat>
  <Paragraphs>102</Paragraphs>
  <Slides>13</Slides>
  <Notes>0</Notes>
  <HiddenSlides>0</HiddenSlides>
  <MMClips>13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9" baseType="lpstr">
      <vt:lpstr>Arial Unicode MS</vt:lpstr>
      <vt:lpstr>游明朝</vt:lpstr>
      <vt:lpstr>Arial</vt:lpstr>
      <vt:lpstr>Courier New</vt:lpstr>
      <vt:lpstr>Tw Cen MT</vt:lpstr>
      <vt:lpstr>しずく</vt:lpstr>
      <vt:lpstr>e-learning 、エッジAI （1回目）</vt:lpstr>
      <vt:lpstr>内容</vt:lpstr>
      <vt:lpstr>1.1ネットでのAI開発環境の使用法（1）</vt:lpstr>
      <vt:lpstr>1.1ネットでのAI開発環境の使用法（2）</vt:lpstr>
      <vt:lpstr>1.1ネットでのAI開発環境の使用法（3）</vt:lpstr>
      <vt:lpstr>1.1ネットでのAI開発環境の使用法（4）　計算結果</vt:lpstr>
      <vt:lpstr>1.2 PCでのAI開発環境の構築(1)</vt:lpstr>
      <vt:lpstr>1.2 PCでのAI開発環境の構築(2)</vt:lpstr>
      <vt:lpstr>1.2 PCでのAI開発環境の構築(3)</vt:lpstr>
      <vt:lpstr>1.2 PCでのAI開発環境の構築(4)</vt:lpstr>
      <vt:lpstr>1.2 PCでのAI開発環境の構築(５)</vt:lpstr>
      <vt:lpstr>1.2 PCでのAI開発環境の構築(６)</vt:lpstr>
      <vt:lpstr>1.2 PCでのAI開発環境の構築(７)　計算結果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自習、エッジAI (1回目）</dc:title>
  <dc:creator>小越　澄雄</dc:creator>
  <cp:lastModifiedBy>小越　澄雄</cp:lastModifiedBy>
  <cp:revision>32</cp:revision>
  <cp:lastPrinted>2021-09-06T08:03:05Z</cp:lastPrinted>
  <dcterms:created xsi:type="dcterms:W3CDTF">2021-09-06T07:44:16Z</dcterms:created>
  <dcterms:modified xsi:type="dcterms:W3CDTF">2021-09-21T02:16:41Z</dcterms:modified>
</cp:coreProperties>
</file>